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5" r:id="rId18"/>
    <p:sldId id="274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49" autoAdjust="0"/>
    <p:restoredTop sz="94660"/>
  </p:normalViewPr>
  <p:slideViewPr>
    <p:cSldViewPr snapToGrid="0" showGuides="1">
      <p:cViewPr varScale="1">
        <p:scale>
          <a:sx n="138" d="100"/>
          <a:sy n="138" d="100"/>
        </p:scale>
        <p:origin x="200" y="4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437D2-6BE4-468D-9A3B-D2C2D3A389E9}" type="datetimeFigureOut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A89FC-B4EA-4EC1-BA52-3F0690441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334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6BFC0-E3B0-43F2-AF57-1816E657E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5362C9-5325-4954-94A7-974685B8E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8CBFC9-E43C-4D3E-87AA-EA7E857BA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DCF21-CB2A-4147-9779-23D991ABFD8C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63181-259A-4A32-BF70-F18E57FDC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5794F-8F81-4669-A17D-228514C2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574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E6C0A-3952-4ED2-B759-73B5288D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52C05B-69FB-4A83-8F27-AB6C27A69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3ECA67-C855-4300-8CFF-60A24A034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72D8-162E-44B3-8B09-38D0FF860E44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BADE61-B647-44AD-9783-7A45306D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0ADCE-555F-495B-AFE8-01ACC9C1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291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450650-1770-4B27-A0DA-076F369DFC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41A379-E51D-4AF4-99CF-289D7C34C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B453E5-FBB6-4050-A9EE-B635752B3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354D2-79B8-45F1-AB3A-E3CD8C88DCA6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194777-C896-4911-BADD-1A5438BC0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E6433D-1A4A-45E6-8F00-724362BC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06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FE6DB-3A43-485C-B1EB-0DE904ACE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801C65-0972-4057-8910-9179925B9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634E4A-81B2-48D4-B760-C7B70CB50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11A-E73E-41CA-A1B5-B6DA97B08221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C1FBA-206E-46C3-9B18-F5E7F4E2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BA349F-EFDD-461C-BBE1-02AEEB43B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06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09959-0847-4911-9AF8-D309A504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F2A911-905B-4C9B-B343-3F5F6C308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A7648-FE4B-4031-A505-91428B166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60BD-AA07-495F-87AC-6404DF58459C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92AAE6-DCE9-4DC0-859D-025DF3802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E41A23-8F67-465F-9F07-03691732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3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EA8DD-33EF-4352-81A0-A1F135AB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E205A-6B42-4480-953E-904BF5EEC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CBF6B0-BC1F-43FB-95BF-73D1BC652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9E331D-C8AA-4BF5-AD45-E23EF844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AEE8-A62C-4562-BA9C-5F51E070A15D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7631B-3E60-4FBD-A693-F37AB416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1B1A39-496A-407A-B39F-BB597C67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73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3133D-99B8-4902-9D1C-D566F9B2B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6C1EBD-8C13-42D8-B5E6-90B8D228B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FF04D0-0CAC-4C84-B2BC-6778E0BD2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3478CE-5F08-499F-8122-517A043CA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8DE280-7D0F-44FC-8D0E-0C9E00AD09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236ACC-2469-4B45-A73A-74A3344D2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A52B-87E5-410F-83CA-9E3D4A07FEDD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5733FC-D9FD-4B36-9B83-49C22FFA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ABDE3E-3C52-4F58-8226-A4EF42571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214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7505A-DFED-44C2-8A1F-63FD9650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C71228-8E95-4D9D-94DF-D0DFB91A6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6BBE-15F9-4410-AAB2-83E4BD062A22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51D542-70BC-42F4-A1D4-B3C95A543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EFF860-379C-4CB2-A825-2BC59031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187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AC2C23-0977-424B-8500-DC6E8FAD2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48DA2-F91F-473F-80FA-51D323508CAF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C66288-F0D6-4822-9238-87EE832A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618439-FE91-40C6-B72D-1984FCE8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89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F78D1-A078-4D3A-A803-40F26EA2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B9B4C6-DB84-4AF2-A681-08F372CB7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73310-0B23-4D3E-B078-2F616CB3B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2F4247-97C8-42A0-90A8-19FAE25A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56B6-6A38-435B-A138-38D69B97F7D3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9CCEE0-A5FE-40EF-B100-1ADB98D99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6A4AC1-5A11-43B5-9453-0204D0A46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64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2973F-6386-4930-BB41-5D2DC0899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62A52-968A-4C06-AB7D-13AE125E7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C766F6-02A0-4903-ADA4-56EFDB92A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1F529-42CD-41FF-B881-880041D37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ABF55-9834-4705-813F-79F7734BEA6E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58278A-5076-48A9-92A4-4D64DC40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476E14-D72D-4FA0-962A-BE8F8A4E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117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D024C-0FF4-459A-9B1C-F2D01BB7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C239A4-859C-406E-83B9-14C300CFC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9B381-01B9-4CCE-BE48-076AC8248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64181-6066-49CF-8397-5BBE4F502830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A5546E-77E1-4AFD-BFA2-64F37D5F0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B09BCE-05F2-4065-860C-298E9A5C2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434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method/inception-v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C8E17-4B38-451B-A970-066EB4886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/>
              <a:t>유투브 영상 카테고리 분류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6453B3-D50B-4CD7-A3C1-58F12831F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201720982 </a:t>
            </a:r>
            <a:r>
              <a:rPr lang="ko-KR" altLang="en-US" dirty="0"/>
              <a:t>최용현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A1858-FC6E-45BC-A8F4-153FAA949E51}"/>
              </a:ext>
            </a:extLst>
          </p:cNvPr>
          <p:cNvSpPr txBox="1"/>
          <p:nvPr/>
        </p:nvSpPr>
        <p:spPr>
          <a:xfrm>
            <a:off x="11353800" y="6408107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6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</a:t>
            </a:r>
            <a:r>
              <a:rPr lang="en-US" altLang="ko-KR" sz="1600" dirty="0" err="1"/>
              <a:t>video_classification</a:t>
            </a:r>
            <a:r>
              <a:rPr lang="en-US" altLang="ko-KR" sz="1600" dirty="0"/>
              <a:t>/</a:t>
            </a:r>
          </a:p>
          <a:p>
            <a:r>
              <a:rPr lang="ko-KR" altLang="en-US" sz="1600" dirty="0"/>
              <a:t>프로젝트 코드 </a:t>
            </a:r>
            <a:r>
              <a:rPr lang="en-US" altLang="ko-KR" sz="1600" dirty="0"/>
              <a:t>: github.com/Yonghyeon-Choi/DL-project/blob/main/video_classification.py</a:t>
            </a:r>
            <a:endParaRPr lang="ko-KR" altLang="en-US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/>
              <a:t>하이퍼</a:t>
            </a:r>
            <a:r>
              <a:rPr lang="ko-KR" altLang="en-US" sz="3600" dirty="0"/>
              <a:t> 파라미터 및 추가 사항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75EE2-A259-420A-8819-293F715252BE}"/>
              </a:ext>
            </a:extLst>
          </p:cNvPr>
          <p:cNvSpPr txBox="1"/>
          <p:nvPr/>
        </p:nvSpPr>
        <p:spPr>
          <a:xfrm>
            <a:off x="6096000" y="1914313"/>
            <a:ext cx="5423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하이퍼</a:t>
            </a:r>
            <a:r>
              <a:rPr lang="ko-KR" altLang="en-US" dirty="0"/>
              <a:t> 파라미터 튜닝을 위해 </a:t>
            </a:r>
            <a:br>
              <a:rPr lang="en-US" altLang="ko-KR" dirty="0"/>
            </a:br>
            <a:r>
              <a:rPr lang="en-US" altLang="ko-KR" dirty="0" err="1"/>
              <a:t>matplolib</a:t>
            </a:r>
            <a:r>
              <a:rPr lang="ko-KR" altLang="en-US" dirty="0"/>
              <a:t> 패키지 사용</a:t>
            </a:r>
            <a:r>
              <a:rPr lang="en-US" altLang="ko-KR" dirty="0"/>
              <a:t>, history </a:t>
            </a:r>
            <a:r>
              <a:rPr lang="ko-KR" altLang="en-US" dirty="0"/>
              <a:t>그래프 그리기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3AF79F-EA34-49C1-9344-28A045AE9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1914313"/>
            <a:ext cx="5077534" cy="3029373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7AECBF-1FDE-4916-8C35-55775631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55872B-B8D4-4303-A737-206FAB31FAAD}"/>
              </a:ext>
            </a:extLst>
          </p:cNvPr>
          <p:cNvSpPr txBox="1"/>
          <p:nvPr/>
        </p:nvSpPr>
        <p:spPr>
          <a:xfrm>
            <a:off x="11272047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10/20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695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</a:t>
            </a:r>
            <a:r>
              <a:rPr lang="en-US" altLang="ko-KR" sz="1600" dirty="0" err="1"/>
              <a:t>video_classification</a:t>
            </a:r>
            <a:r>
              <a:rPr lang="en-US" altLang="ko-KR" sz="1600" dirty="0"/>
              <a:t>/</a:t>
            </a:r>
          </a:p>
          <a:p>
            <a:r>
              <a:rPr lang="ko-KR" altLang="en-US" sz="1600" dirty="0"/>
              <a:t>결과 </a:t>
            </a:r>
            <a:r>
              <a:rPr lang="en-US" altLang="ko-KR" sz="1600" dirty="0"/>
              <a:t>: github.com/Yonghyeon-Choi/DL-project/blob/main/02_result</a:t>
            </a:r>
            <a:endParaRPr lang="ko-KR" altLang="en-US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History </a:t>
            </a:r>
            <a:r>
              <a:rPr lang="ko-KR" altLang="en-US" sz="3600" dirty="0"/>
              <a:t>그래프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75EE2-A259-420A-8819-293F715252BE}"/>
              </a:ext>
            </a:extLst>
          </p:cNvPr>
          <p:cNvSpPr txBox="1"/>
          <p:nvPr/>
        </p:nvSpPr>
        <p:spPr>
          <a:xfrm>
            <a:off x="2288707" y="4492325"/>
            <a:ext cx="7614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넉넉하게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지정하여 </a:t>
            </a:r>
            <a:br>
              <a:rPr lang="en-US" altLang="ko-KR" dirty="0"/>
            </a:br>
            <a:r>
              <a:rPr lang="ko-KR" altLang="en-US" dirty="0"/>
              <a:t>처음 학습은 결과를 빠르게 확인하고</a:t>
            </a:r>
            <a:r>
              <a:rPr lang="en-US" altLang="ko-KR" dirty="0"/>
              <a:t> </a:t>
            </a:r>
            <a:r>
              <a:rPr lang="ko-KR" altLang="en-US" dirty="0"/>
              <a:t>이후 튜닝을 위해 그래프를 살펴봄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99150F-114D-40C2-9239-3315A36EA021}"/>
              </a:ext>
            </a:extLst>
          </p:cNvPr>
          <p:cNvGrpSpPr/>
          <p:nvPr/>
        </p:nvGrpSpPr>
        <p:grpSpPr>
          <a:xfrm>
            <a:off x="2605832" y="1765496"/>
            <a:ext cx="6980335" cy="2757167"/>
            <a:chOff x="1508757" y="1234434"/>
            <a:chExt cx="7909557" cy="31242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22D5C1-C1E3-48FA-A5C5-B4191BED9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68"/>
            <a:stretch/>
          </p:blipFill>
          <p:spPr>
            <a:xfrm>
              <a:off x="1508757" y="1234434"/>
              <a:ext cx="3817005" cy="31242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7833D71-98F9-4A8F-99A7-A9D6E8C6F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9"/>
            <a:stretch/>
          </p:blipFill>
          <p:spPr>
            <a:xfrm>
              <a:off x="5418438" y="1234435"/>
              <a:ext cx="3999876" cy="31242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9F77F4B-9376-49F2-B474-E2E62EF4E5FF}"/>
              </a:ext>
            </a:extLst>
          </p:cNvPr>
          <p:cNvSpPr txBox="1"/>
          <p:nvPr/>
        </p:nvSpPr>
        <p:spPr>
          <a:xfrm>
            <a:off x="1285807" y="1562100"/>
            <a:ext cx="962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Batch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64,</a:t>
            </a:r>
            <a:r>
              <a:rPr lang="ko-KR" altLang="en-US" dirty="0"/>
              <a:t> </a:t>
            </a:r>
            <a:r>
              <a:rPr lang="en-US" altLang="ko-KR" dirty="0"/>
              <a:t>Epoch : 100, Learning Rate : 0.001, Early Stopping : </a:t>
            </a:r>
            <a:r>
              <a:rPr lang="ko-KR" altLang="en-US" dirty="0"/>
              <a:t>미적용</a:t>
            </a:r>
            <a:r>
              <a:rPr lang="en-US" altLang="ko-KR" dirty="0"/>
              <a:t>, Seq Length : 1</a:t>
            </a:r>
            <a:endParaRPr lang="ko-KR" alt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6EBCE5E4-E015-4BDE-B22C-557A3245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167CD8-F3D8-4CC2-BD1E-CD6C3681E060}"/>
              </a:ext>
            </a:extLst>
          </p:cNvPr>
          <p:cNvSpPr txBox="1"/>
          <p:nvPr/>
        </p:nvSpPr>
        <p:spPr>
          <a:xfrm>
            <a:off x="11272047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11/20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046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</a:t>
            </a:r>
            <a:r>
              <a:rPr lang="en-US" altLang="ko-KR" sz="1600" dirty="0" err="1"/>
              <a:t>video_classification</a:t>
            </a:r>
            <a:r>
              <a:rPr lang="en-US" altLang="ko-KR" sz="1600" dirty="0"/>
              <a:t>/</a:t>
            </a:r>
          </a:p>
          <a:p>
            <a:r>
              <a:rPr lang="ko-KR" altLang="en-US" sz="1600" dirty="0"/>
              <a:t>결과 </a:t>
            </a:r>
            <a:r>
              <a:rPr lang="en-US" altLang="ko-KR" sz="1600" dirty="0"/>
              <a:t>: github.com/Yonghyeon-Choi/DL-project/blob/main/02_result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215EA-AEE0-47C2-9D06-556099A8ED45}"/>
              </a:ext>
            </a:extLst>
          </p:cNvPr>
          <p:cNvSpPr txBox="1"/>
          <p:nvPr/>
        </p:nvSpPr>
        <p:spPr>
          <a:xfrm>
            <a:off x="614758" y="4479969"/>
            <a:ext cx="109624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Batch size =&gt;</a:t>
            </a:r>
            <a:r>
              <a:rPr lang="en-US" altLang="ko-KR" dirty="0"/>
              <a:t> </a:t>
            </a:r>
            <a:r>
              <a:rPr lang="en-US" altLang="ko-KR" b="1" i="1" dirty="0"/>
              <a:t>32, 64, 128, 256</a:t>
            </a:r>
            <a:r>
              <a:rPr lang="en-US" altLang="ko-KR" b="1" dirty="0"/>
              <a:t> </a:t>
            </a:r>
            <a:r>
              <a:rPr lang="ko-KR" altLang="en-US" dirty="0"/>
              <a:t>으로 변경하면서 결과가 좋은 방향으로 선택</a:t>
            </a:r>
            <a:endParaRPr lang="en-US" altLang="ko-KR" dirty="0"/>
          </a:p>
          <a:p>
            <a:pPr algn="ctr"/>
            <a:r>
              <a:rPr lang="en-US" altLang="ko-KR" b="1" dirty="0"/>
              <a:t>Epoch =&gt;</a:t>
            </a:r>
            <a:r>
              <a:rPr lang="en-US" altLang="ko-KR" dirty="0"/>
              <a:t> 10~20 </a:t>
            </a:r>
            <a:r>
              <a:rPr lang="ko-KR" altLang="en-US" dirty="0"/>
              <a:t>이상 증가 시 과대적합 일어나므로 </a:t>
            </a:r>
            <a:r>
              <a:rPr lang="en-US" altLang="ko-KR" b="1" i="1" dirty="0"/>
              <a:t>Early Stopping</a:t>
            </a:r>
            <a:r>
              <a:rPr lang="en-US" altLang="ko-KR" dirty="0"/>
              <a:t> </a:t>
            </a:r>
            <a:r>
              <a:rPr lang="ko-KR" altLang="en-US" dirty="0"/>
              <a:t>적용 필수</a:t>
            </a:r>
            <a:endParaRPr lang="en-US" altLang="ko-KR" dirty="0"/>
          </a:p>
          <a:p>
            <a:pPr algn="ctr"/>
            <a:r>
              <a:rPr lang="en-US" altLang="ko-KR" b="1" dirty="0"/>
              <a:t>Learning Rate =&gt;</a:t>
            </a:r>
            <a:r>
              <a:rPr lang="en-US" altLang="ko-KR" dirty="0"/>
              <a:t> Adam</a:t>
            </a:r>
            <a:r>
              <a:rPr lang="ko-KR" altLang="en-US" dirty="0"/>
              <a:t>에서 흔히 사용하는 </a:t>
            </a:r>
            <a:r>
              <a:rPr lang="en-US" altLang="ko-KR" b="1" i="1" dirty="0"/>
              <a:t>0.01, 0.001, 3e-4</a:t>
            </a:r>
            <a:r>
              <a:rPr lang="en-US" altLang="ko-KR" b="1" dirty="0"/>
              <a:t> </a:t>
            </a:r>
            <a:r>
              <a:rPr lang="ko-KR" altLang="en-US" dirty="0"/>
              <a:t>으로 변경하면서 결과가 좋은 방향 선택</a:t>
            </a:r>
            <a:endParaRPr lang="en-US" altLang="ko-KR" dirty="0"/>
          </a:p>
          <a:p>
            <a:pPr algn="ctr"/>
            <a:r>
              <a:rPr lang="en-US" altLang="ko-KR" b="1" dirty="0"/>
              <a:t>Seq Length =&gt;</a:t>
            </a:r>
            <a:r>
              <a:rPr lang="en-US" altLang="ko-KR" dirty="0"/>
              <a:t> 10</a:t>
            </a:r>
            <a:r>
              <a:rPr lang="ko-KR" altLang="en-US" dirty="0"/>
              <a:t>초 영상 중 </a:t>
            </a:r>
            <a:r>
              <a:rPr lang="en-US" altLang="ko-KR" dirty="0"/>
              <a:t>1</a:t>
            </a:r>
            <a:r>
              <a:rPr lang="ko-KR" altLang="en-US" dirty="0"/>
              <a:t>초만 사용했으므로 당연히 </a:t>
            </a:r>
            <a:r>
              <a:rPr lang="en-US" altLang="ko-KR" b="1" i="1" dirty="0"/>
              <a:t>10</a:t>
            </a:r>
            <a:r>
              <a:rPr lang="ko-KR" altLang="en-US" dirty="0"/>
              <a:t>으로 변경 필수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History </a:t>
            </a:r>
            <a:r>
              <a:rPr lang="ko-KR" altLang="en-US" sz="3600" dirty="0"/>
              <a:t>그래프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99150F-114D-40C2-9239-3315A36EA021}"/>
              </a:ext>
            </a:extLst>
          </p:cNvPr>
          <p:cNvGrpSpPr/>
          <p:nvPr/>
        </p:nvGrpSpPr>
        <p:grpSpPr>
          <a:xfrm>
            <a:off x="2605832" y="1765496"/>
            <a:ext cx="6980335" cy="2757167"/>
            <a:chOff x="1508757" y="1234434"/>
            <a:chExt cx="7909557" cy="31242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22D5C1-C1E3-48FA-A5C5-B4191BED9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68"/>
            <a:stretch/>
          </p:blipFill>
          <p:spPr>
            <a:xfrm>
              <a:off x="1508757" y="1234434"/>
              <a:ext cx="3817005" cy="31242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7833D71-98F9-4A8F-99A7-A9D6E8C6F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9"/>
            <a:stretch/>
          </p:blipFill>
          <p:spPr>
            <a:xfrm>
              <a:off x="5418438" y="1234435"/>
              <a:ext cx="3999876" cy="31242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9F77F4B-9376-49F2-B474-E2E62EF4E5FF}"/>
              </a:ext>
            </a:extLst>
          </p:cNvPr>
          <p:cNvSpPr txBox="1"/>
          <p:nvPr/>
        </p:nvSpPr>
        <p:spPr>
          <a:xfrm>
            <a:off x="1285807" y="1562100"/>
            <a:ext cx="962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Batch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64,</a:t>
            </a:r>
            <a:r>
              <a:rPr lang="ko-KR" altLang="en-US" dirty="0"/>
              <a:t> </a:t>
            </a:r>
            <a:r>
              <a:rPr lang="en-US" altLang="ko-KR" dirty="0"/>
              <a:t>Epoch : 100, Learning Rate : 0.001, Early Stopping : </a:t>
            </a:r>
            <a:r>
              <a:rPr lang="ko-KR" altLang="en-US" dirty="0"/>
              <a:t>미적용</a:t>
            </a:r>
            <a:r>
              <a:rPr lang="en-US" altLang="ko-KR" dirty="0"/>
              <a:t>, Seq Length : 1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28086-72DC-4AEC-B960-19D3E6FF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39CB8B-5238-477A-B011-12D49557078E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12/21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30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</a:t>
            </a:r>
            <a:r>
              <a:rPr lang="en-US" altLang="ko-KR" sz="1600" dirty="0" err="1"/>
              <a:t>video_classification</a:t>
            </a:r>
            <a:r>
              <a:rPr lang="en-US" altLang="ko-KR" sz="1600" dirty="0"/>
              <a:t>/</a:t>
            </a:r>
          </a:p>
          <a:p>
            <a:r>
              <a:rPr lang="ko-KR" altLang="en-US" sz="1600" dirty="0"/>
              <a:t>결과 </a:t>
            </a:r>
            <a:r>
              <a:rPr lang="en-US" altLang="ko-KR" sz="1600" dirty="0"/>
              <a:t>: github.com/Yonghyeon-Choi/DL-project/blob/main/02_result</a:t>
            </a:r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2DCB3EC-0DBB-42F5-9816-B22F2D100151}"/>
              </a:ext>
            </a:extLst>
          </p:cNvPr>
          <p:cNvGrpSpPr/>
          <p:nvPr/>
        </p:nvGrpSpPr>
        <p:grpSpPr>
          <a:xfrm>
            <a:off x="2605832" y="1759740"/>
            <a:ext cx="6992628" cy="2768678"/>
            <a:chOff x="2605832" y="1759740"/>
            <a:chExt cx="6992628" cy="276867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FFAE8-0A43-41BC-A37E-D42776F3D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4"/>
            <a:stretch/>
          </p:blipFill>
          <p:spPr>
            <a:xfrm>
              <a:off x="2605832" y="1765496"/>
              <a:ext cx="3442800" cy="27629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43A085C-7A24-4AA6-B61D-B03A3DE06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9"/>
            <a:stretch/>
          </p:blipFill>
          <p:spPr>
            <a:xfrm>
              <a:off x="6048632" y="1759740"/>
              <a:ext cx="3549828" cy="2768678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History </a:t>
            </a:r>
            <a:r>
              <a:rPr lang="ko-KR" altLang="en-US" sz="3600" dirty="0"/>
              <a:t>그래프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01D5FD-BD0A-4500-B346-2C546BDC0909}"/>
              </a:ext>
            </a:extLst>
          </p:cNvPr>
          <p:cNvSpPr txBox="1"/>
          <p:nvPr/>
        </p:nvSpPr>
        <p:spPr>
          <a:xfrm>
            <a:off x="3398797" y="1562100"/>
            <a:ext cx="539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최종 정확도 그래프</a:t>
            </a:r>
            <a:r>
              <a:rPr lang="en-US" altLang="ko-KR" dirty="0"/>
              <a:t>, </a:t>
            </a:r>
            <a:r>
              <a:rPr lang="ko-KR" altLang="en-US" dirty="0"/>
              <a:t>손실 그래프</a:t>
            </a:r>
            <a:r>
              <a:rPr lang="en-US" altLang="ko-KR" dirty="0"/>
              <a:t>,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1FA442-44C1-42A4-B696-1E365C334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88" y="3373395"/>
            <a:ext cx="1556573" cy="1970460"/>
          </a:xfrm>
          <a:prstGeom prst="rect">
            <a:avLst/>
          </a:prstGeom>
        </p:spPr>
      </p:pic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8D0E6E09-6CBF-49CC-BBC1-F5A5D61D46D0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1937203" y="4528418"/>
            <a:ext cx="1145637" cy="253718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122F6D-0293-4EEC-ACF7-8D401CD3980F}"/>
              </a:ext>
            </a:extLst>
          </p:cNvPr>
          <p:cNvSpPr txBox="1"/>
          <p:nvPr/>
        </p:nvSpPr>
        <p:spPr>
          <a:xfrm>
            <a:off x="3082839" y="4597470"/>
            <a:ext cx="404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EarlyStopping</a:t>
            </a:r>
            <a:r>
              <a:rPr lang="en-US" altLang="ko-KR" dirty="0"/>
              <a:t> </a:t>
            </a:r>
            <a:r>
              <a:rPr lang="ko-KR" altLang="en-US" dirty="0" err="1"/>
              <a:t>콜백</a:t>
            </a:r>
            <a:r>
              <a:rPr lang="ko-KR" altLang="en-US" dirty="0"/>
              <a:t> 적용</a:t>
            </a:r>
            <a:r>
              <a:rPr lang="en-US" altLang="ko-KR" dirty="0"/>
              <a:t>, </a:t>
            </a:r>
            <a:r>
              <a:rPr lang="ko-KR" altLang="en-US" dirty="0"/>
              <a:t>실제 </a:t>
            </a:r>
            <a:r>
              <a:rPr lang="en-US" altLang="ko-KR" dirty="0"/>
              <a:t>10~15</a:t>
            </a:r>
            <a:endParaRPr lang="ko-KR" alt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D7CF35E4-CEFE-44F4-A4A4-50BA2CC55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3B019E-FCAB-4E4B-9E53-B18CF11C9676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13/21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29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600" dirty="0"/>
              <a:t>결과 </a:t>
            </a:r>
            <a:r>
              <a:rPr lang="en-US" altLang="ko-KR" sz="1600" dirty="0"/>
              <a:t>: github.com/Yonghyeon-Choi/DL-project/blob/main/02_result/bat64seq10-1/batch64seq10.txt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A23025-AB36-4CC9-A8E5-420918A5A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2099"/>
            <a:ext cx="10515600" cy="7270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6F0F7B-DF65-4E74-B90B-6D4743E1C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6738"/>
            <a:ext cx="2299328" cy="15694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2AF287-E634-49F0-87E3-35B875DB8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919" y="2316737"/>
            <a:ext cx="2529131" cy="1569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BDC06D-B7E0-440E-A1B5-CA81F0731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020" y="2316736"/>
            <a:ext cx="2659087" cy="15694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87288C-4FC9-4EB8-BA74-3AE371E39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869531"/>
            <a:ext cx="2629095" cy="15694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08967F-0EA5-4C31-9EC1-BB410D97D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7415" y="3886197"/>
            <a:ext cx="2299329" cy="15527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9F629A-F371-492A-9681-613A659DA9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3071" y="3858609"/>
            <a:ext cx="2534532" cy="158038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EC38AB-B545-44BF-8440-C93DFEFD7274}"/>
              </a:ext>
            </a:extLst>
          </p:cNvPr>
          <p:cNvSpPr/>
          <p:nvPr/>
        </p:nvSpPr>
        <p:spPr>
          <a:xfrm>
            <a:off x="876375" y="1931987"/>
            <a:ext cx="2581040" cy="31274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F7BB67-7AAF-4F1F-B0F3-63D8B0735628}"/>
              </a:ext>
            </a:extLst>
          </p:cNvPr>
          <p:cNvSpPr/>
          <p:nvPr/>
        </p:nvSpPr>
        <p:spPr>
          <a:xfrm>
            <a:off x="3214396" y="2530447"/>
            <a:ext cx="1106323" cy="35485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77D249-EBFF-4BB8-8172-DA06343B2AB8}"/>
              </a:ext>
            </a:extLst>
          </p:cNvPr>
          <p:cNvSpPr/>
          <p:nvPr/>
        </p:nvSpPr>
        <p:spPr>
          <a:xfrm>
            <a:off x="5756744" y="2528915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80E804-FC61-49EA-824D-7A652D05F562}"/>
              </a:ext>
            </a:extLst>
          </p:cNvPr>
          <p:cNvSpPr/>
          <p:nvPr/>
        </p:nvSpPr>
        <p:spPr>
          <a:xfrm>
            <a:off x="979348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63CA7B-9E8C-4514-B738-1A0B88D51053}"/>
              </a:ext>
            </a:extLst>
          </p:cNvPr>
          <p:cNvSpPr/>
          <p:nvPr/>
        </p:nvSpPr>
        <p:spPr>
          <a:xfrm>
            <a:off x="3580358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E6DFBA-C362-4944-92EE-2F12571685B5}"/>
              </a:ext>
            </a:extLst>
          </p:cNvPr>
          <p:cNvSpPr/>
          <p:nvPr/>
        </p:nvSpPr>
        <p:spPr>
          <a:xfrm>
            <a:off x="5869807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9E36E1-F021-4F01-926B-ABC1673F3462}"/>
              </a:ext>
            </a:extLst>
          </p:cNvPr>
          <p:cNvSpPr/>
          <p:nvPr/>
        </p:nvSpPr>
        <p:spPr>
          <a:xfrm>
            <a:off x="979348" y="2539296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43E6C02-329C-4527-89E7-14DB48DD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</a:t>
            </a:r>
          </a:p>
        </p:txBody>
      </p: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4861E580-CEED-4F40-BD8B-2A08D83F637F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3534037" y="2097549"/>
            <a:ext cx="5072273" cy="1294061"/>
          </a:xfrm>
          <a:prstGeom prst="curvedConnector3">
            <a:avLst>
              <a:gd name="adj1" fmla="val 50000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2BAF397-88CB-4089-9BA4-946236F5FED2}"/>
              </a:ext>
            </a:extLst>
          </p:cNvPr>
          <p:cNvSpPr txBox="1"/>
          <p:nvPr/>
        </p:nvSpPr>
        <p:spPr>
          <a:xfrm>
            <a:off x="8606309" y="3068443"/>
            <a:ext cx="269945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어떤 데이터가 정확도</a:t>
            </a:r>
            <a:endParaRPr lang="en-US" altLang="ko-KR" dirty="0"/>
          </a:p>
          <a:p>
            <a:r>
              <a:rPr lang="en-US" altLang="ko-KR" dirty="0"/>
              <a:t>10%</a:t>
            </a:r>
            <a:r>
              <a:rPr lang="ko-KR" altLang="en-US" dirty="0"/>
              <a:t>를 깎는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5D601BC1-0C01-45AE-A39D-9E12CF0F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1AEAB3-EDA2-4C99-97B1-307954375C85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14/21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19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7498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600" dirty="0"/>
              <a:t>Best</a:t>
            </a:r>
            <a:r>
              <a:rPr lang="ko-KR" altLang="en-US" sz="1600" dirty="0"/>
              <a:t> </a:t>
            </a:r>
            <a:r>
              <a:rPr lang="en-US" altLang="ko-KR" sz="1600" dirty="0"/>
              <a:t>case</a:t>
            </a:r>
            <a:r>
              <a:rPr lang="ko-KR" altLang="en-US" sz="1600" dirty="0"/>
              <a:t> </a:t>
            </a:r>
            <a:r>
              <a:rPr lang="en-US" altLang="ko-KR" sz="1600" dirty="0"/>
              <a:t>: github.com/Yonghyeon-Choi/DL-project/blob/main/03_heatMap/bestCase.txt</a:t>
            </a:r>
          </a:p>
          <a:p>
            <a:r>
              <a:rPr lang="en-US" altLang="ko-KR" sz="1600" dirty="0"/>
              <a:t>Best case cut image : github.com/Yonghyeon-Choi/DL-project/tree/main/03_heatMap/</a:t>
            </a:r>
            <a:r>
              <a:rPr lang="en-US" altLang="ko-KR" sz="1600" dirty="0" err="1"/>
              <a:t>bestCaseCut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43E6C02-329C-4527-89E7-14DB48DD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Best case</a:t>
            </a:r>
            <a:endParaRPr lang="ko-KR" altLang="en-US" sz="3600" dirty="0"/>
          </a:p>
        </p:txBody>
      </p:sp>
      <p:pic>
        <p:nvPicPr>
          <p:cNvPr id="5" name="그림 4" descr="사람, 여자, 닫기, 머리카락이(가) 표시된 사진&#10;&#10;자동 생성된 설명">
            <a:extLst>
              <a:ext uri="{FF2B5EF4-FFF2-40B4-BE49-F238E27FC236}">
                <a16:creationId xmlns:a16="http://schemas.microsoft.com/office/drawing/2014/main" id="{C8F3B9A9-6272-451C-8FDC-FBC770ED2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65" y="1371601"/>
            <a:ext cx="1714500" cy="1714500"/>
          </a:xfrm>
          <a:prstGeom prst="rect">
            <a:avLst/>
          </a:prstGeom>
        </p:spPr>
      </p:pic>
      <p:pic>
        <p:nvPicPr>
          <p:cNvPr id="8" name="그림 7" descr="음식, 플레이트, 그릇, 닫기이(가) 표시된 사진&#10;&#10;자동 생성된 설명">
            <a:extLst>
              <a:ext uri="{FF2B5EF4-FFF2-40B4-BE49-F238E27FC236}">
                <a16:creationId xmlns:a16="http://schemas.microsoft.com/office/drawing/2014/main" id="{D0BFE201-1580-4CE5-9B54-AA7CFB1CC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97" y="1371602"/>
            <a:ext cx="1714500" cy="1714500"/>
          </a:xfrm>
          <a:prstGeom prst="rect">
            <a:avLst/>
          </a:prstGeom>
        </p:spPr>
      </p:pic>
      <p:pic>
        <p:nvPicPr>
          <p:cNvPr id="12" name="그림 11" descr="텍스트, 잔디, 경기장이(가) 표시된 사진&#10;&#10;자동 생성된 설명">
            <a:extLst>
              <a:ext uri="{FF2B5EF4-FFF2-40B4-BE49-F238E27FC236}">
                <a16:creationId xmlns:a16="http://schemas.microsoft.com/office/drawing/2014/main" id="{C5BD1B57-73E7-4232-BE52-442FC4A9F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29" y="1371601"/>
            <a:ext cx="1714501" cy="1714501"/>
          </a:xfrm>
          <a:prstGeom prst="rect">
            <a:avLst/>
          </a:prstGeom>
        </p:spPr>
      </p:pic>
      <p:pic>
        <p:nvPicPr>
          <p:cNvPr id="16" name="그림 15" descr="사람, 실내, 손이(가) 표시된 사진&#10;&#10;자동 생성된 설명">
            <a:extLst>
              <a:ext uri="{FF2B5EF4-FFF2-40B4-BE49-F238E27FC236}">
                <a16:creationId xmlns:a16="http://schemas.microsoft.com/office/drawing/2014/main" id="{55DD3A78-C37E-4CFA-8344-1784FFBDE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96" y="3086102"/>
            <a:ext cx="1714500" cy="1714500"/>
          </a:xfrm>
          <a:prstGeom prst="rect">
            <a:avLst/>
          </a:prstGeom>
        </p:spPr>
      </p:pic>
      <p:pic>
        <p:nvPicPr>
          <p:cNvPr id="20" name="그림 19" descr="실외, 잔디, 소이(가) 표시된 사진&#10;&#10;자동 생성된 설명">
            <a:extLst>
              <a:ext uri="{FF2B5EF4-FFF2-40B4-BE49-F238E27FC236}">
                <a16:creationId xmlns:a16="http://schemas.microsoft.com/office/drawing/2014/main" id="{5405D44F-8584-44AA-B3D4-100418830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36" y="3086102"/>
            <a:ext cx="1714500" cy="17145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8AE387D-7C8B-48E0-8D9F-8DFF39F10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29" y="3086102"/>
            <a:ext cx="1714500" cy="17145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6FD3555-8497-46B0-BAF2-004BA24D37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3127" y="365125"/>
            <a:ext cx="2944507" cy="52712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D396F2C-CAFF-4D41-ACF3-BE0163789DEB}"/>
              </a:ext>
            </a:extLst>
          </p:cNvPr>
          <p:cNvSpPr txBox="1"/>
          <p:nvPr/>
        </p:nvSpPr>
        <p:spPr>
          <a:xfrm>
            <a:off x="1593721" y="4926568"/>
            <a:ext cx="5058930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카테고리 별 분류가 잘된 상위 </a:t>
            </a:r>
            <a:r>
              <a:rPr lang="en-US" altLang="ko-KR" dirty="0"/>
              <a:t>1</a:t>
            </a:r>
            <a:r>
              <a:rPr lang="ko-KR" altLang="en-US" dirty="0"/>
              <a:t>등 영상의 결과</a:t>
            </a:r>
            <a:endParaRPr lang="en-US" altLang="ko-KR" dirty="0"/>
          </a:p>
          <a:p>
            <a:pPr algn="ctr"/>
            <a:r>
              <a:rPr lang="en-US" altLang="ko-KR" b="1" dirty="0"/>
              <a:t>Best</a:t>
            </a:r>
            <a:r>
              <a:rPr lang="ko-KR" altLang="en-US" b="1" dirty="0"/>
              <a:t> </a:t>
            </a:r>
            <a:r>
              <a:rPr lang="en-US" altLang="ko-KR" b="1" dirty="0"/>
              <a:t>case</a:t>
            </a:r>
            <a:endParaRPr lang="ko-KR" altLang="en-US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F9115C-DCC2-41F4-9182-7AF49C8318D4}"/>
              </a:ext>
            </a:extLst>
          </p:cNvPr>
          <p:cNvSpPr/>
          <p:nvPr/>
        </p:nvSpPr>
        <p:spPr>
          <a:xfrm>
            <a:off x="7553142" y="558012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18BD1D-12E1-404C-9233-20FB9D581834}"/>
              </a:ext>
            </a:extLst>
          </p:cNvPr>
          <p:cNvSpPr/>
          <p:nvPr/>
        </p:nvSpPr>
        <p:spPr>
          <a:xfrm>
            <a:off x="7539625" y="1360171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EBE14BD-06ED-4F1B-B4AF-9266C6C19737}"/>
              </a:ext>
            </a:extLst>
          </p:cNvPr>
          <p:cNvSpPr/>
          <p:nvPr/>
        </p:nvSpPr>
        <p:spPr>
          <a:xfrm>
            <a:off x="7519675" y="2263294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6D91F9-287A-4496-A3A7-D727B376B9C2}"/>
              </a:ext>
            </a:extLst>
          </p:cNvPr>
          <p:cNvSpPr/>
          <p:nvPr/>
        </p:nvSpPr>
        <p:spPr>
          <a:xfrm>
            <a:off x="7533192" y="3143766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E28DD3-B9F5-4B75-9D0F-980A2F6A530E}"/>
              </a:ext>
            </a:extLst>
          </p:cNvPr>
          <p:cNvSpPr/>
          <p:nvPr/>
        </p:nvSpPr>
        <p:spPr>
          <a:xfrm>
            <a:off x="7538210" y="4046889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6C243E-E468-491F-9D0C-B3ADF054FE1C}"/>
              </a:ext>
            </a:extLst>
          </p:cNvPr>
          <p:cNvSpPr/>
          <p:nvPr/>
        </p:nvSpPr>
        <p:spPr>
          <a:xfrm>
            <a:off x="7519675" y="4950012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바닥글 개체 틀 41">
            <a:extLst>
              <a:ext uri="{FF2B5EF4-FFF2-40B4-BE49-F238E27FC236}">
                <a16:creationId xmlns:a16="http://schemas.microsoft.com/office/drawing/2014/main" id="{CD648196-CFD3-4D08-BC93-A11E50F8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31132C-BD52-48B7-ABF1-4D7A319ECA93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15/21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138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7498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600" dirty="0"/>
              <a:t>Worst</a:t>
            </a:r>
            <a:r>
              <a:rPr lang="ko-KR" altLang="en-US" sz="1600" dirty="0"/>
              <a:t> </a:t>
            </a:r>
            <a:r>
              <a:rPr lang="en-US" altLang="ko-KR" sz="1600" dirty="0"/>
              <a:t>case</a:t>
            </a:r>
            <a:r>
              <a:rPr lang="ko-KR" altLang="en-US" sz="1600" dirty="0"/>
              <a:t> </a:t>
            </a:r>
            <a:r>
              <a:rPr lang="en-US" altLang="ko-KR" sz="1600" dirty="0"/>
              <a:t>: github.com/Yonghyeon-Choi/DL-project/blob/main/03_heatMap/WorstCase.txt</a:t>
            </a:r>
          </a:p>
          <a:p>
            <a:r>
              <a:rPr lang="en-US" altLang="ko-KR" sz="1600" dirty="0"/>
              <a:t>Worst case cut image : github.com/Yonghyeon-Choi/DL-project/tree/main/03_heatMap/</a:t>
            </a:r>
            <a:r>
              <a:rPr lang="en-US" altLang="ko-KR" sz="1600" dirty="0" err="1"/>
              <a:t>worstCaseCut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43E6C02-329C-4527-89E7-14DB48DD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Worst case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F3B9A9-6272-451C-8FDC-FBC770ED2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7465" y="1371601"/>
            <a:ext cx="1714500" cy="1714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BFE201-1580-4CE5-9B54-AA7CFB1CC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0697" y="1371602"/>
            <a:ext cx="1714500" cy="1714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BD1B57-73E7-4232-BE52-442FC4A9F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3929" y="1371601"/>
            <a:ext cx="1714501" cy="17145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DD3A78-C37E-4CFA-8344-1784FFBDE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496" y="3086102"/>
            <a:ext cx="1714500" cy="1714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405D44F-8584-44AA-B3D4-100418830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5936" y="3086102"/>
            <a:ext cx="1714500" cy="17145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8AE387D-7C8B-48E0-8D9F-8DFF39F10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3929" y="3086102"/>
            <a:ext cx="1714500" cy="17145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6FD3555-8497-46B0-BAF2-004BA24D37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4948" y="365125"/>
            <a:ext cx="2480864" cy="52712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D396F2C-CAFF-4D41-ACF3-BE0163789DEB}"/>
              </a:ext>
            </a:extLst>
          </p:cNvPr>
          <p:cNvSpPr txBox="1"/>
          <p:nvPr/>
        </p:nvSpPr>
        <p:spPr>
          <a:xfrm>
            <a:off x="1377778" y="4926568"/>
            <a:ext cx="545550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카테고리 별 분류가 잘못된 상위 </a:t>
            </a:r>
            <a:r>
              <a:rPr lang="en-US" altLang="ko-KR" dirty="0"/>
              <a:t>1</a:t>
            </a:r>
            <a:r>
              <a:rPr lang="ko-KR" altLang="en-US" dirty="0"/>
              <a:t>등 영상의 결과</a:t>
            </a:r>
            <a:endParaRPr lang="en-US" altLang="ko-KR" dirty="0"/>
          </a:p>
          <a:p>
            <a:pPr algn="ctr"/>
            <a:r>
              <a:rPr lang="en-US" altLang="ko-KR" b="1" dirty="0"/>
              <a:t>Worst case</a:t>
            </a:r>
            <a:endParaRPr lang="ko-KR" altLang="en-US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F9115C-DCC2-41F4-9182-7AF49C8318D4}"/>
              </a:ext>
            </a:extLst>
          </p:cNvPr>
          <p:cNvSpPr/>
          <p:nvPr/>
        </p:nvSpPr>
        <p:spPr>
          <a:xfrm>
            <a:off x="7800278" y="558012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18BD1D-12E1-404C-9233-20FB9D581834}"/>
              </a:ext>
            </a:extLst>
          </p:cNvPr>
          <p:cNvSpPr/>
          <p:nvPr/>
        </p:nvSpPr>
        <p:spPr>
          <a:xfrm>
            <a:off x="7786761" y="1360171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EBE14BD-06ED-4F1B-B4AF-9266C6C19737}"/>
              </a:ext>
            </a:extLst>
          </p:cNvPr>
          <p:cNvSpPr/>
          <p:nvPr/>
        </p:nvSpPr>
        <p:spPr>
          <a:xfrm>
            <a:off x="7766811" y="2263294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6D91F9-287A-4496-A3A7-D727B376B9C2}"/>
              </a:ext>
            </a:extLst>
          </p:cNvPr>
          <p:cNvSpPr/>
          <p:nvPr/>
        </p:nvSpPr>
        <p:spPr>
          <a:xfrm>
            <a:off x="7780328" y="3143766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E28DD3-B9F5-4B75-9D0F-980A2F6A530E}"/>
              </a:ext>
            </a:extLst>
          </p:cNvPr>
          <p:cNvSpPr/>
          <p:nvPr/>
        </p:nvSpPr>
        <p:spPr>
          <a:xfrm>
            <a:off x="7785346" y="4046889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6C243E-E468-491F-9D0C-B3ADF054FE1C}"/>
              </a:ext>
            </a:extLst>
          </p:cNvPr>
          <p:cNvSpPr/>
          <p:nvPr/>
        </p:nvSpPr>
        <p:spPr>
          <a:xfrm>
            <a:off x="7766811" y="4950012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52192B8-8C39-4488-BE52-7E2E809B9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5B06BF-A4B5-4484-A4AE-0FB910813356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16/21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21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육안으로 결과를 확인하는 것보다 </a:t>
            </a:r>
            <a:br>
              <a:rPr lang="en-US" altLang="ko-KR" sz="2400" dirty="0"/>
            </a:br>
            <a:r>
              <a:rPr lang="ko-KR" altLang="en-US" sz="2400" dirty="0"/>
              <a:t>실제 </a:t>
            </a:r>
            <a:r>
              <a:rPr lang="en-US" altLang="ko-KR" sz="2400" dirty="0"/>
              <a:t>CNN(InceptionV3) </a:t>
            </a:r>
            <a:r>
              <a:rPr lang="ko-KR" altLang="en-US" sz="2400" dirty="0"/>
              <a:t>모델이 어떻게 판단했는지 결과를 확인하고 </a:t>
            </a:r>
            <a:br>
              <a:rPr lang="en-US" altLang="ko-KR" sz="2400" dirty="0"/>
            </a:br>
            <a:r>
              <a:rPr lang="ko-KR" altLang="en-US" sz="2400" dirty="0"/>
              <a:t>데이터를 어떻게 가공해야 정확도를 높일 수 있는지 </a:t>
            </a:r>
            <a:r>
              <a:rPr lang="en-US" altLang="ko-KR" sz="2400" dirty="0"/>
              <a:t>heatmap</a:t>
            </a:r>
            <a:r>
              <a:rPr lang="ko-KR" altLang="en-US" sz="2400" dirty="0"/>
              <a:t>을 살펴봄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8004471-6DE4-487F-9C05-26485178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3BE8A4FA-DFFA-480C-9EE1-BF8588400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20F8E3-2B0A-4BF8-A59B-A03CBD82D542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17/21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567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69592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600" dirty="0"/>
              <a:t>참고 </a:t>
            </a:r>
            <a:r>
              <a:rPr lang="en-US" altLang="ko-KR" sz="1600" dirty="0"/>
              <a:t>: 	1. medium.com/analytics-vidhya/visualizing-activation-heatmaps-using-tensorflow-5bdba018f759</a:t>
            </a:r>
            <a:br>
              <a:rPr lang="en-US" altLang="ko-KR" sz="1600" dirty="0"/>
            </a:br>
            <a:r>
              <a:rPr lang="en-US" altLang="ko-KR" sz="1600" dirty="0"/>
              <a:t>	2. blog.daum.net/geoscience/1263</a:t>
            </a:r>
          </a:p>
          <a:p>
            <a:r>
              <a:rPr lang="ko-KR" altLang="en-US" sz="1600" dirty="0"/>
              <a:t>코드 </a:t>
            </a:r>
            <a:r>
              <a:rPr lang="en-US" altLang="ko-KR" sz="1600" dirty="0"/>
              <a:t>: 	github.com/Yonghyeon-Choi/DL-project/blob/main/03_heatMap/heatMap.py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43E6C02-329C-4527-89E7-14DB48DD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Heatmap – Best case</a:t>
            </a:r>
            <a:endParaRPr lang="ko-KR" altLang="en-US" sz="36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2448C13-7DE5-4CF1-864E-8317CC6A5823}"/>
              </a:ext>
            </a:extLst>
          </p:cNvPr>
          <p:cNvGrpSpPr/>
          <p:nvPr/>
        </p:nvGrpSpPr>
        <p:grpSpPr>
          <a:xfrm>
            <a:off x="965091" y="1447086"/>
            <a:ext cx="10261817" cy="3650953"/>
            <a:chOff x="728347" y="1230843"/>
            <a:chExt cx="10261817" cy="365095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2CA23DC-AA27-46EE-8F0A-149FEA144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6" t="17860" r="8898" b="22968"/>
            <a:stretch/>
          </p:blipFill>
          <p:spPr>
            <a:xfrm>
              <a:off x="728347" y="1240325"/>
              <a:ext cx="3366139" cy="1845501"/>
            </a:xfrm>
            <a:prstGeom prst="rect">
              <a:avLst/>
            </a:prstGeom>
          </p:spPr>
        </p:pic>
        <p:pic>
          <p:nvPicPr>
            <p:cNvPr id="10" name="그림 9" descr="텍스트, 음식, 그릇이(가) 표시된 사진&#10;&#10;자동 생성된 설명">
              <a:extLst>
                <a:ext uri="{FF2B5EF4-FFF2-40B4-BE49-F238E27FC236}">
                  <a16:creationId xmlns:a16="http://schemas.microsoft.com/office/drawing/2014/main" id="{17C7059A-962A-4ACF-99F1-27C4C494C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20" t="18287" r="8550" b="23821"/>
            <a:stretch/>
          </p:blipFill>
          <p:spPr>
            <a:xfrm>
              <a:off x="4204339" y="1256869"/>
              <a:ext cx="3309832" cy="178014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279DC72-33D5-43F7-A631-88A692322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7" t="17860" r="8117" b="23394"/>
            <a:stretch/>
          </p:blipFill>
          <p:spPr>
            <a:xfrm>
              <a:off x="7624024" y="1230843"/>
              <a:ext cx="3366140" cy="183219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89EFC85-BC43-43EE-9761-8C8E136923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7" t="17860" r="8117" b="24248"/>
            <a:stretch/>
          </p:blipFill>
          <p:spPr>
            <a:xfrm>
              <a:off x="781211" y="3082046"/>
              <a:ext cx="3342130" cy="179269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88A6443-2E98-45C6-ADEE-8917FC3C3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55" t="17860" r="8551" b="24248"/>
            <a:stretch/>
          </p:blipFill>
          <p:spPr>
            <a:xfrm>
              <a:off x="4212217" y="3085826"/>
              <a:ext cx="3315251" cy="179269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5C0F3C7-FEDA-46A6-B45C-5B19284A5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6" t="17860" r="8334" b="24248"/>
            <a:stretch/>
          </p:blipFill>
          <p:spPr>
            <a:xfrm>
              <a:off x="7617846" y="3071368"/>
              <a:ext cx="3366141" cy="1810428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904541E-B3E6-4AB0-8E29-E411B31D3F7C}"/>
              </a:ext>
            </a:extLst>
          </p:cNvPr>
          <p:cNvSpPr txBox="1"/>
          <p:nvPr/>
        </p:nvSpPr>
        <p:spPr>
          <a:xfrm>
            <a:off x="2220782" y="230031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Beauty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FD54BA-DE2C-41AD-8B8B-025101025980}"/>
              </a:ext>
            </a:extLst>
          </p:cNvPr>
          <p:cNvSpPr txBox="1"/>
          <p:nvPr/>
        </p:nvSpPr>
        <p:spPr>
          <a:xfrm>
            <a:off x="5559000" y="228730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Cooking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BB588A-2AC7-410A-920B-90C61ACCE673}"/>
              </a:ext>
            </a:extLst>
          </p:cNvPr>
          <p:cNvSpPr txBox="1"/>
          <p:nvPr/>
        </p:nvSpPr>
        <p:spPr>
          <a:xfrm>
            <a:off x="9000238" y="2287305"/>
            <a:ext cx="107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Football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C0972B-0754-4F6B-9CF7-7C64CC3B7075}"/>
              </a:ext>
            </a:extLst>
          </p:cNvPr>
          <p:cNvSpPr txBox="1"/>
          <p:nvPr/>
        </p:nvSpPr>
        <p:spPr>
          <a:xfrm>
            <a:off x="2074838" y="4116771"/>
            <a:ext cx="122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Keyboard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C737C9-5A4B-45CA-9CFC-797B37D05CF0}"/>
              </a:ext>
            </a:extLst>
          </p:cNvPr>
          <p:cNvSpPr txBox="1"/>
          <p:nvPr/>
        </p:nvSpPr>
        <p:spPr>
          <a:xfrm>
            <a:off x="5825690" y="4116650"/>
            <a:ext cx="53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Pet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B5B6EC-D039-4E03-910A-793896771D8B}"/>
              </a:ext>
            </a:extLst>
          </p:cNvPr>
          <p:cNvSpPr txBox="1"/>
          <p:nvPr/>
        </p:nvSpPr>
        <p:spPr>
          <a:xfrm>
            <a:off x="8932398" y="4116529"/>
            <a:ext cx="121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0000FF"/>
                </a:solidFill>
              </a:rPr>
              <a:t>Pokemon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497A98-FB81-4117-8D99-5EFA4EDC9EF4}"/>
              </a:ext>
            </a:extLst>
          </p:cNvPr>
          <p:cNvSpPr txBox="1"/>
          <p:nvPr/>
        </p:nvSpPr>
        <p:spPr>
          <a:xfrm>
            <a:off x="1808494" y="5111234"/>
            <a:ext cx="859618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프레임 별 </a:t>
            </a:r>
            <a:r>
              <a:rPr lang="en-US" altLang="ko-KR" dirty="0"/>
              <a:t>predict label</a:t>
            </a:r>
            <a:r>
              <a:rPr lang="ko-KR" altLang="en-US" dirty="0"/>
              <a:t>은 </a:t>
            </a:r>
            <a:r>
              <a:rPr lang="en-US" altLang="ko-KR" dirty="0"/>
              <a:t>InceptionV3</a:t>
            </a:r>
            <a:r>
              <a:rPr lang="ko-KR" altLang="en-US" dirty="0"/>
              <a:t>가 예측한 </a:t>
            </a:r>
            <a:r>
              <a:rPr lang="en-US" altLang="ko-KR" dirty="0"/>
              <a:t>label, </a:t>
            </a:r>
            <a:r>
              <a:rPr lang="ko-KR" altLang="en-US" dirty="0">
                <a:solidFill>
                  <a:srgbClr val="0000FF"/>
                </a:solidFill>
              </a:rPr>
              <a:t>파란 글씨 </a:t>
            </a:r>
            <a:r>
              <a:rPr lang="en-US" altLang="ko-KR" dirty="0"/>
              <a:t>: </a:t>
            </a:r>
            <a:r>
              <a:rPr lang="ko-KR" altLang="en-US" dirty="0"/>
              <a:t>실제 카테고리</a:t>
            </a:r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26516ACD-3A19-43BA-95CB-56F28985C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D9871C-E87E-46AB-B98D-35A450BAF8C0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18/21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328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DB2118-2AFC-4B19-A3D9-3F6A4673FEC6}"/>
              </a:ext>
            </a:extLst>
          </p:cNvPr>
          <p:cNvGrpSpPr/>
          <p:nvPr/>
        </p:nvGrpSpPr>
        <p:grpSpPr>
          <a:xfrm>
            <a:off x="1005250" y="1485468"/>
            <a:ext cx="10215981" cy="3621438"/>
            <a:chOff x="1005250" y="1485468"/>
            <a:chExt cx="10215981" cy="362143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8281CEA-8B5D-404E-AEE3-C41A5751A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4" t="19876" r="8474" b="24099"/>
            <a:stretch/>
          </p:blipFill>
          <p:spPr>
            <a:xfrm>
              <a:off x="1005250" y="1525180"/>
              <a:ext cx="3342130" cy="174792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C1752BE-6DAB-4E87-BD29-C3986CB54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4" t="18714" r="8368" b="24381"/>
            <a:stretch/>
          </p:blipFill>
          <p:spPr>
            <a:xfrm>
              <a:off x="4456918" y="1486414"/>
              <a:ext cx="3330389" cy="1766841"/>
            </a:xfrm>
            <a:prstGeom prst="rect">
              <a:avLst/>
            </a:prstGeom>
          </p:spPr>
        </p:pic>
        <p:pic>
          <p:nvPicPr>
            <p:cNvPr id="11" name="그림 10" descr="광장이(가) 표시된 사진&#10;&#10;자동 생성된 설명">
              <a:extLst>
                <a:ext uri="{FF2B5EF4-FFF2-40B4-BE49-F238E27FC236}">
                  <a16:creationId xmlns:a16="http://schemas.microsoft.com/office/drawing/2014/main" id="{AF89161A-B972-49B2-AA8D-E2A21AE5D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4" t="18714" r="8474" b="24522"/>
            <a:stretch/>
          </p:blipFill>
          <p:spPr>
            <a:xfrm>
              <a:off x="7861861" y="1485468"/>
              <a:ext cx="3359370" cy="178014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2727E2-69C8-4C5F-8B1B-9ECD1CF22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0" t="18714" r="8686" b="24663"/>
            <a:stretch/>
          </p:blipFill>
          <p:spPr>
            <a:xfrm>
              <a:off x="1007979" y="3319134"/>
              <a:ext cx="3330009" cy="17718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8CB7EA-42CD-4A79-8347-3BC11DAF2B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1" t="17624" r="8791" b="24803"/>
            <a:stretch/>
          </p:blipFill>
          <p:spPr>
            <a:xfrm>
              <a:off x="4463544" y="3287611"/>
              <a:ext cx="3309254" cy="179269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0B7A0FF-D84D-4D7C-B973-0627A06332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1" t="18271" r="8392" b="23809"/>
            <a:stretch/>
          </p:blipFill>
          <p:spPr>
            <a:xfrm>
              <a:off x="7860769" y="3304468"/>
              <a:ext cx="3342130" cy="1802438"/>
            </a:xfrm>
            <a:prstGeom prst="rect">
              <a:avLst/>
            </a:prstGeom>
          </p:spPr>
        </p:pic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43E6C02-329C-4527-89E7-14DB48DD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Heatmap – Worst case</a:t>
            </a:r>
            <a:endParaRPr lang="ko-KR" alt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669C76-E10E-456A-913E-A439789AEB17}"/>
              </a:ext>
            </a:extLst>
          </p:cNvPr>
          <p:cNvSpPr txBox="1"/>
          <p:nvPr/>
        </p:nvSpPr>
        <p:spPr>
          <a:xfrm>
            <a:off x="2220782" y="230031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Beauty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3B6B85-471E-47BB-B849-288468EB3AC3}"/>
              </a:ext>
            </a:extLst>
          </p:cNvPr>
          <p:cNvSpPr txBox="1"/>
          <p:nvPr/>
        </p:nvSpPr>
        <p:spPr>
          <a:xfrm>
            <a:off x="5559000" y="228730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Cooking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DF3817-B00D-4577-A18D-50286A7FE579}"/>
              </a:ext>
            </a:extLst>
          </p:cNvPr>
          <p:cNvSpPr txBox="1"/>
          <p:nvPr/>
        </p:nvSpPr>
        <p:spPr>
          <a:xfrm>
            <a:off x="9000238" y="2287305"/>
            <a:ext cx="107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Football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37E51C-C8F7-4B33-9B7D-D2DA54AA5319}"/>
              </a:ext>
            </a:extLst>
          </p:cNvPr>
          <p:cNvSpPr txBox="1"/>
          <p:nvPr/>
        </p:nvSpPr>
        <p:spPr>
          <a:xfrm>
            <a:off x="2074838" y="4116771"/>
            <a:ext cx="122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Keyboard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330D1C-FE0E-4633-89B4-6D565B3EF1F3}"/>
              </a:ext>
            </a:extLst>
          </p:cNvPr>
          <p:cNvSpPr txBox="1"/>
          <p:nvPr/>
        </p:nvSpPr>
        <p:spPr>
          <a:xfrm>
            <a:off x="5825690" y="4116650"/>
            <a:ext cx="53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Pet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7BFEA3-CD4E-412C-B32A-6203D7F31F0A}"/>
              </a:ext>
            </a:extLst>
          </p:cNvPr>
          <p:cNvSpPr txBox="1"/>
          <p:nvPr/>
        </p:nvSpPr>
        <p:spPr>
          <a:xfrm>
            <a:off x="8932398" y="4116529"/>
            <a:ext cx="121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0000FF"/>
                </a:solidFill>
              </a:rPr>
              <a:t>Pokemon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40F03C-2243-486E-ADD4-8DB2F03A8A0A}"/>
              </a:ext>
            </a:extLst>
          </p:cNvPr>
          <p:cNvSpPr txBox="1"/>
          <p:nvPr/>
        </p:nvSpPr>
        <p:spPr>
          <a:xfrm>
            <a:off x="2892568" y="1371359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영국식 딸기 케이크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468F59-164D-4020-978A-012F950872E6}"/>
              </a:ext>
            </a:extLst>
          </p:cNvPr>
          <p:cNvSpPr txBox="1"/>
          <p:nvPr/>
        </p:nvSpPr>
        <p:spPr>
          <a:xfrm>
            <a:off x="6742570" y="137706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주판</a:t>
            </a:r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107A17-CC60-47E7-A3D0-54C7D5888453}"/>
              </a:ext>
            </a:extLst>
          </p:cNvPr>
          <p:cNvSpPr txBox="1"/>
          <p:nvPr/>
        </p:nvSpPr>
        <p:spPr>
          <a:xfrm>
            <a:off x="9892492" y="1365533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회충</a:t>
            </a:r>
            <a:r>
              <a:rPr lang="en-US" altLang="ko-KR" sz="1100" dirty="0"/>
              <a:t>, </a:t>
            </a:r>
            <a:r>
              <a:rPr lang="ko-KR" altLang="en-US" sz="1100" dirty="0"/>
              <a:t>선형동물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3E4AA17A-382D-4360-8DDE-3F9B36D9C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69592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600" dirty="0"/>
              <a:t>참고 </a:t>
            </a:r>
            <a:r>
              <a:rPr lang="en-US" altLang="ko-KR" sz="1600" dirty="0"/>
              <a:t>: 	1. medium.com/analytics-vidhya/visualizing-activation-heatmaps-using-tensorflow-5bdba018f759</a:t>
            </a:r>
            <a:br>
              <a:rPr lang="en-US" altLang="ko-KR" sz="1600" dirty="0"/>
            </a:br>
            <a:r>
              <a:rPr lang="en-US" altLang="ko-KR" sz="1600" dirty="0"/>
              <a:t>	2. blog.daum.net/geoscience/1263</a:t>
            </a:r>
          </a:p>
          <a:p>
            <a:r>
              <a:rPr lang="ko-KR" altLang="en-US" sz="1600" dirty="0"/>
              <a:t>코드 </a:t>
            </a:r>
            <a:r>
              <a:rPr lang="en-US" altLang="ko-KR" sz="1600" dirty="0"/>
              <a:t>: 	github.com/Yonghyeon-Choi/DL-project/blob/main/03_heatMap/heatMap.py</a:t>
            </a:r>
            <a:endParaRPr lang="ko-KR" alt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5FFDE6-8CD9-4873-9717-0C331F73B0DA}"/>
              </a:ext>
            </a:extLst>
          </p:cNvPr>
          <p:cNvSpPr txBox="1"/>
          <p:nvPr/>
        </p:nvSpPr>
        <p:spPr>
          <a:xfrm>
            <a:off x="1808494" y="5111234"/>
            <a:ext cx="859618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프레임 별 </a:t>
            </a:r>
            <a:r>
              <a:rPr lang="en-US" altLang="ko-KR" dirty="0"/>
              <a:t>predict label</a:t>
            </a:r>
            <a:r>
              <a:rPr lang="ko-KR" altLang="en-US" dirty="0"/>
              <a:t>은 </a:t>
            </a:r>
            <a:r>
              <a:rPr lang="en-US" altLang="ko-KR" dirty="0"/>
              <a:t>InceptionV3</a:t>
            </a:r>
            <a:r>
              <a:rPr lang="ko-KR" altLang="en-US" dirty="0"/>
              <a:t>가 예측한 </a:t>
            </a:r>
            <a:r>
              <a:rPr lang="en-US" altLang="ko-KR" dirty="0"/>
              <a:t>label, </a:t>
            </a:r>
            <a:r>
              <a:rPr lang="ko-KR" altLang="en-US" dirty="0">
                <a:solidFill>
                  <a:srgbClr val="0000FF"/>
                </a:solidFill>
              </a:rPr>
              <a:t>파란 글씨 </a:t>
            </a:r>
            <a:r>
              <a:rPr lang="en-US" altLang="ko-KR" dirty="0"/>
              <a:t>: </a:t>
            </a:r>
            <a:r>
              <a:rPr lang="ko-KR" altLang="en-US" dirty="0"/>
              <a:t>실제 카테고리</a:t>
            </a:r>
          </a:p>
        </p:txBody>
      </p:sp>
      <p:sp>
        <p:nvSpPr>
          <p:cNvPr id="39" name="바닥글 개체 틀 38">
            <a:extLst>
              <a:ext uri="{FF2B5EF4-FFF2-40B4-BE49-F238E27FC236}">
                <a16:creationId xmlns:a16="http://schemas.microsoft.com/office/drawing/2014/main" id="{1AA031BF-64E3-4B4D-947F-A5DB80CE5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4AF3D8-B9F6-4CDA-8B1F-C43213650576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19/21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568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주제 </a:t>
            </a:r>
            <a:endParaRPr lang="en-US" altLang="ko-KR" dirty="0"/>
          </a:p>
          <a:p>
            <a:r>
              <a:rPr lang="ko-KR" altLang="en-US" dirty="0"/>
              <a:t>결과</a:t>
            </a:r>
            <a:endParaRPr lang="en-US" altLang="ko-KR" dirty="0"/>
          </a:p>
          <a:p>
            <a:r>
              <a:rPr lang="ko-KR" altLang="en-US" dirty="0"/>
              <a:t>데이터셋</a:t>
            </a:r>
            <a:endParaRPr lang="en-US" altLang="ko-KR" dirty="0"/>
          </a:p>
          <a:p>
            <a:pPr lvl="1"/>
            <a:r>
              <a:rPr lang="ko-KR" altLang="en-US" dirty="0" err="1"/>
              <a:t>전처리</a:t>
            </a:r>
            <a:endParaRPr lang="en-US" altLang="ko-KR" dirty="0"/>
          </a:p>
          <a:p>
            <a:r>
              <a:rPr lang="ko-KR" altLang="en-US" dirty="0"/>
              <a:t>모델</a:t>
            </a:r>
            <a:endParaRPr lang="en-US" altLang="ko-KR" dirty="0"/>
          </a:p>
          <a:p>
            <a:pPr lvl="1"/>
            <a:r>
              <a:rPr lang="en-US" altLang="ko-KR" dirty="0"/>
              <a:t>CNN - InceptionV3</a:t>
            </a:r>
          </a:p>
          <a:p>
            <a:pPr lvl="1"/>
            <a:r>
              <a:rPr lang="en-US" altLang="ko-KR" dirty="0"/>
              <a:t>RNN - GRU</a:t>
            </a:r>
          </a:p>
          <a:p>
            <a:pPr lvl="1"/>
            <a:r>
              <a:rPr lang="ko-KR" altLang="en-US" dirty="0" err="1"/>
              <a:t>하이퍼</a:t>
            </a:r>
            <a:r>
              <a:rPr lang="ko-KR" altLang="en-US" dirty="0"/>
              <a:t> 파라미터 및 추가사항</a:t>
            </a:r>
            <a:endParaRPr lang="en-US" altLang="ko-KR" dirty="0"/>
          </a:p>
          <a:p>
            <a:r>
              <a:rPr lang="ko-KR" altLang="en-US" dirty="0"/>
              <a:t>결과 분석</a:t>
            </a:r>
            <a:endParaRPr lang="en-US" altLang="ko-KR" dirty="0"/>
          </a:p>
          <a:p>
            <a:pPr lvl="1"/>
            <a:r>
              <a:rPr lang="en-US" altLang="ko-KR" dirty="0"/>
              <a:t>History </a:t>
            </a:r>
            <a:r>
              <a:rPr lang="ko-KR" altLang="en-US" dirty="0"/>
              <a:t>그래프</a:t>
            </a:r>
            <a:endParaRPr lang="en-US" altLang="ko-KR" dirty="0"/>
          </a:p>
          <a:p>
            <a:pPr lvl="1"/>
            <a:r>
              <a:rPr lang="en-US" altLang="ko-KR" dirty="0"/>
              <a:t>Heatmap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B41212-BE13-4651-93BA-87EC24701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CE785-65E8-4532-8E5F-47008A06B8FC}"/>
              </a:ext>
            </a:extLst>
          </p:cNvPr>
          <p:cNvSpPr txBox="1"/>
          <p:nvPr/>
        </p:nvSpPr>
        <p:spPr>
          <a:xfrm>
            <a:off x="11353800" y="6408107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2/20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576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90%</a:t>
            </a:r>
            <a:r>
              <a:rPr lang="ko-KR" altLang="en-US" sz="2400" dirty="0"/>
              <a:t>의 정확도는 충분히 높지만</a:t>
            </a:r>
            <a:r>
              <a:rPr lang="en-US" altLang="ko-KR" sz="2400" dirty="0"/>
              <a:t>, </a:t>
            </a:r>
            <a:r>
              <a:rPr lang="ko-KR" altLang="en-US" sz="2400" dirty="0"/>
              <a:t>더 높이려면</a:t>
            </a:r>
            <a:endParaRPr lang="en-US" altLang="ko-KR" sz="2400" dirty="0"/>
          </a:p>
          <a:p>
            <a:r>
              <a:rPr lang="ko-KR" altLang="en-US" sz="2400" dirty="0"/>
              <a:t>립스틱 녹여 부수는 영상을 더 많이 수집해 </a:t>
            </a:r>
            <a:r>
              <a:rPr lang="en-US" altLang="ko-KR" sz="2400" dirty="0"/>
              <a:t>Beauty</a:t>
            </a:r>
            <a:r>
              <a:rPr lang="ko-KR" altLang="en-US" sz="2400" dirty="0"/>
              <a:t>로 학습 시켜야 함</a:t>
            </a:r>
            <a:endParaRPr lang="en-US" altLang="ko-KR" sz="2400" dirty="0"/>
          </a:p>
          <a:p>
            <a:r>
              <a:rPr lang="ko-KR" altLang="en-US" sz="2400" dirty="0"/>
              <a:t>타코야끼 영상을 더 많이 수집해 주판이 아닌 </a:t>
            </a:r>
            <a:r>
              <a:rPr lang="en-US" altLang="ko-KR" sz="2400" dirty="0"/>
              <a:t>Keyboard</a:t>
            </a:r>
            <a:r>
              <a:rPr lang="ko-KR" altLang="en-US" sz="2400" dirty="0"/>
              <a:t>로 학습 시켜야 함</a:t>
            </a:r>
            <a:endParaRPr lang="en-US" altLang="ko-KR" sz="2400" dirty="0"/>
          </a:p>
          <a:p>
            <a:r>
              <a:rPr lang="ko-KR" altLang="en-US" sz="2400" dirty="0"/>
              <a:t>포켓몬 게임 내 키보드 영상은 </a:t>
            </a:r>
            <a:r>
              <a:rPr lang="en-US" altLang="ko-KR" sz="2400" dirty="0"/>
              <a:t>Keyboard</a:t>
            </a:r>
            <a:r>
              <a:rPr lang="ko-KR" altLang="en-US" sz="2400" dirty="0"/>
              <a:t>로 </a:t>
            </a:r>
            <a:r>
              <a:rPr lang="ko-KR" altLang="en-US" sz="2400" dirty="0" err="1"/>
              <a:t>라벨링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다시해야</a:t>
            </a:r>
            <a:r>
              <a:rPr lang="ko-KR" altLang="en-US" sz="2400" dirty="0"/>
              <a:t> 함 </a:t>
            </a:r>
            <a:endParaRPr lang="en-US" altLang="ko-KR" sz="2400" dirty="0"/>
          </a:p>
          <a:p>
            <a:r>
              <a:rPr lang="ko-KR" altLang="en-US" sz="2400" dirty="0"/>
              <a:t>영상 중간 검정 페이지 </a:t>
            </a:r>
            <a:r>
              <a:rPr lang="en-US" altLang="ko-KR" sz="2400" dirty="0"/>
              <a:t>or </a:t>
            </a:r>
            <a:r>
              <a:rPr lang="ko-KR" altLang="en-US" sz="2400" dirty="0"/>
              <a:t>필요 없는 페이지를 제거해야 함</a:t>
            </a:r>
            <a:endParaRPr lang="en-US" altLang="ko-KR" sz="2400" dirty="0"/>
          </a:p>
          <a:p>
            <a:pPr marL="457200" lvl="1" indent="0">
              <a:buNone/>
            </a:pPr>
            <a:r>
              <a:rPr lang="en-US" altLang="ko-KR" sz="2000" dirty="0"/>
              <a:t>=&gt; Shot detection, Scene detection </a:t>
            </a:r>
            <a:r>
              <a:rPr lang="ko-KR" altLang="en-US" sz="2000" dirty="0"/>
              <a:t>적용으로 해결할 수 있다고 함</a:t>
            </a:r>
            <a:endParaRPr lang="en-US" altLang="ko-KR" sz="2000" dirty="0"/>
          </a:p>
          <a:p>
            <a:endParaRPr lang="en-US" altLang="ko-KR" sz="2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8004471-6DE4-487F-9C05-26485178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Heatmap</a:t>
            </a:r>
            <a:endParaRPr lang="ko-KR" altLang="en-US" sz="36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7B81639-BCB0-4FDD-89F3-7A601715E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84702-A1AA-4A14-B305-82C44C1906D5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20/21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663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재미 있었습니다</a:t>
            </a:r>
            <a:r>
              <a:rPr lang="en-US" altLang="ko-KR" sz="2400" dirty="0"/>
              <a:t>!</a:t>
            </a:r>
          </a:p>
          <a:p>
            <a:r>
              <a:rPr lang="ko-KR" altLang="en-US" sz="2400" dirty="0"/>
              <a:t>봐주셔서 감사합니다</a:t>
            </a:r>
            <a:r>
              <a:rPr lang="en-US" altLang="ko-KR" sz="2400" dirty="0"/>
              <a:t>!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8004471-6DE4-487F-9C05-26485178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결론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7B81639-BCB0-4FDD-89F3-7A601715E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84702-A1AA-4A14-B305-82C44C1906D5}"/>
              </a:ext>
            </a:extLst>
          </p:cNvPr>
          <p:cNvSpPr txBox="1"/>
          <p:nvPr/>
        </p:nvSpPr>
        <p:spPr>
          <a:xfrm>
            <a:off x="11272050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21/21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67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46007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CNN-RNN</a:t>
            </a:r>
            <a:r>
              <a:rPr lang="ko-KR" altLang="en-US" sz="2400" dirty="0"/>
              <a:t> 모델을 이용한 유투브 영상 카테고리 분류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영상을 입력으로 카테고리를 출력하는 게 목표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과정 </a:t>
            </a:r>
            <a:r>
              <a:rPr lang="en-US" altLang="ko-KR" sz="1600" dirty="0"/>
              <a:t>: github.com/Yonghyeon-Choi/DL-project</a:t>
            </a:r>
          </a:p>
          <a:p>
            <a:r>
              <a:rPr lang="ko-KR" altLang="en-US" sz="1600" dirty="0"/>
              <a:t>영상 데이터 셋은 </a:t>
            </a:r>
            <a:r>
              <a:rPr lang="en-US" altLang="ko-KR" sz="1600" dirty="0"/>
              <a:t>11.4GB</a:t>
            </a:r>
            <a:r>
              <a:rPr lang="ko-KR" altLang="en-US" sz="1600" dirty="0"/>
              <a:t>로 </a:t>
            </a:r>
            <a:r>
              <a:rPr lang="en-US" altLang="ko-KR" sz="1600" dirty="0" err="1"/>
              <a:t>github</a:t>
            </a:r>
            <a:r>
              <a:rPr lang="ko-KR" altLang="en-US" sz="1600" dirty="0"/>
              <a:t>에 올리지 않았음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40842672">
            <a:extLst>
              <a:ext uri="{FF2B5EF4-FFF2-40B4-BE49-F238E27FC236}">
                <a16:creationId xmlns:a16="http://schemas.microsoft.com/office/drawing/2014/main" id="{BD6F4510-2136-4B0E-AC95-7D69AE8F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24" y="2084570"/>
            <a:ext cx="9915152" cy="123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BB846DE-E746-462D-BAD8-A8C7BD71AC62}"/>
              </a:ext>
            </a:extLst>
          </p:cNvPr>
          <p:cNvSpPr/>
          <p:nvPr/>
        </p:nvSpPr>
        <p:spPr>
          <a:xfrm>
            <a:off x="1244600" y="2795588"/>
            <a:ext cx="7632700" cy="48371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8AE699-30D3-456C-B891-91C54F939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24" y="3818029"/>
            <a:ext cx="7738876" cy="420791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679824-39CA-49C2-AE25-54F79007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75F81-FA4F-4FEC-8BC9-6BC05024AE68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3/20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374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600" dirty="0"/>
              <a:t>결과 </a:t>
            </a:r>
            <a:r>
              <a:rPr lang="en-US" altLang="ko-KR" sz="1600" dirty="0"/>
              <a:t>: github.com/Yonghyeon-Choi/DL-project/blob/main/02_result/bat64seq10-1/batch64seq10.txt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A23025-AB36-4CC9-A8E5-420918A5A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2099"/>
            <a:ext cx="10515600" cy="7270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6F0F7B-DF65-4E74-B90B-6D4743E1C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6738"/>
            <a:ext cx="2299328" cy="15694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2AF287-E634-49F0-87E3-35B875DB8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919" y="2316737"/>
            <a:ext cx="2529131" cy="1569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BDC06D-B7E0-440E-A1B5-CA81F0731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020" y="2316736"/>
            <a:ext cx="2659087" cy="15694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87288C-4FC9-4EB8-BA74-3AE371E39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869531"/>
            <a:ext cx="2629095" cy="15694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08967F-0EA5-4C31-9EC1-BB410D97D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7415" y="3886197"/>
            <a:ext cx="2299329" cy="15527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9F629A-F371-492A-9681-613A659DA9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3071" y="3858609"/>
            <a:ext cx="2534532" cy="158038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EC38AB-B545-44BF-8440-C93DFEFD7274}"/>
              </a:ext>
            </a:extLst>
          </p:cNvPr>
          <p:cNvSpPr/>
          <p:nvPr/>
        </p:nvSpPr>
        <p:spPr>
          <a:xfrm>
            <a:off x="876375" y="1931987"/>
            <a:ext cx="2581040" cy="31274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F7BB67-7AAF-4F1F-B0F3-63D8B0735628}"/>
              </a:ext>
            </a:extLst>
          </p:cNvPr>
          <p:cNvSpPr/>
          <p:nvPr/>
        </p:nvSpPr>
        <p:spPr>
          <a:xfrm>
            <a:off x="3214396" y="2530447"/>
            <a:ext cx="1106323" cy="35485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77D249-EBFF-4BB8-8172-DA06343B2AB8}"/>
              </a:ext>
            </a:extLst>
          </p:cNvPr>
          <p:cNvSpPr/>
          <p:nvPr/>
        </p:nvSpPr>
        <p:spPr>
          <a:xfrm>
            <a:off x="5756744" y="2528915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80E804-FC61-49EA-824D-7A652D05F562}"/>
              </a:ext>
            </a:extLst>
          </p:cNvPr>
          <p:cNvSpPr/>
          <p:nvPr/>
        </p:nvSpPr>
        <p:spPr>
          <a:xfrm>
            <a:off x="979348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63CA7B-9E8C-4514-B738-1A0B88D51053}"/>
              </a:ext>
            </a:extLst>
          </p:cNvPr>
          <p:cNvSpPr/>
          <p:nvPr/>
        </p:nvSpPr>
        <p:spPr>
          <a:xfrm>
            <a:off x="3580358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E6DFBA-C362-4944-92EE-2F12571685B5}"/>
              </a:ext>
            </a:extLst>
          </p:cNvPr>
          <p:cNvSpPr/>
          <p:nvPr/>
        </p:nvSpPr>
        <p:spPr>
          <a:xfrm>
            <a:off x="5869807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9E36E1-F021-4F01-926B-ABC1673F3462}"/>
              </a:ext>
            </a:extLst>
          </p:cNvPr>
          <p:cNvSpPr/>
          <p:nvPr/>
        </p:nvSpPr>
        <p:spPr>
          <a:xfrm>
            <a:off x="979348" y="2539296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74E1F199-45BC-4FAD-B222-867AC061E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146E9B-E992-4551-92A2-5F64CD1E565F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4/20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200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데이터셋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79425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6</a:t>
            </a:r>
            <a:r>
              <a:rPr lang="ko-KR" altLang="en-US" sz="2400" dirty="0"/>
              <a:t>개 카테고리별 영상 </a:t>
            </a:r>
            <a:r>
              <a:rPr lang="en-US" altLang="ko-KR" sz="2400" dirty="0"/>
              <a:t>50</a:t>
            </a:r>
            <a:r>
              <a:rPr lang="ko-KR" altLang="en-US" sz="2400" dirty="0"/>
              <a:t>개</a:t>
            </a:r>
            <a:r>
              <a:rPr lang="en-US" altLang="ko-KR" sz="2400" dirty="0"/>
              <a:t>(</a:t>
            </a:r>
            <a:r>
              <a:rPr lang="ko-KR" altLang="en-US" sz="2400" dirty="0"/>
              <a:t>최소 </a:t>
            </a:r>
            <a:r>
              <a:rPr lang="en-US" altLang="ko-KR" sz="2400" dirty="0"/>
              <a:t>5</a:t>
            </a:r>
            <a:r>
              <a:rPr lang="ko-KR" altLang="en-US" sz="2400" dirty="0"/>
              <a:t>분</a:t>
            </a:r>
            <a:r>
              <a:rPr lang="en-US" altLang="ko-KR" sz="2400" dirty="0"/>
              <a:t>, </a:t>
            </a:r>
            <a:r>
              <a:rPr lang="ko-KR" altLang="en-US" sz="2400" dirty="0"/>
              <a:t>최대 </a:t>
            </a:r>
            <a:r>
              <a:rPr lang="en-US" altLang="ko-KR" sz="2400" dirty="0"/>
              <a:t>15</a:t>
            </a:r>
            <a:r>
              <a:rPr lang="ko-KR" altLang="en-US" sz="2400" dirty="0"/>
              <a:t>분</a:t>
            </a:r>
            <a:r>
              <a:rPr lang="en-US" altLang="ko-KR" sz="2400" dirty="0"/>
              <a:t>, </a:t>
            </a:r>
            <a:r>
              <a:rPr lang="ko-KR" altLang="en-US" sz="2400" dirty="0"/>
              <a:t>평균 </a:t>
            </a:r>
            <a:r>
              <a:rPr lang="en-US" altLang="ko-KR" sz="2400" dirty="0"/>
              <a:t>10</a:t>
            </a:r>
            <a:r>
              <a:rPr lang="ko-KR" altLang="en-US" sz="2400" dirty="0"/>
              <a:t>분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r>
              <a:rPr lang="ko-KR" altLang="en-US" sz="2400" dirty="0"/>
              <a:t>각 영상 크기 </a:t>
            </a:r>
            <a:r>
              <a:rPr lang="en-US" altLang="ko-KR" sz="2400" dirty="0"/>
              <a:t>: 640*360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다운로드 </a:t>
            </a:r>
            <a:r>
              <a:rPr lang="en-US" altLang="ko-KR" sz="1600" dirty="0"/>
              <a:t>: github.com/Yonghyeon-Choi/DL-project/blob/main/downloader.py</a:t>
            </a:r>
          </a:p>
          <a:p>
            <a:r>
              <a:rPr lang="ko-KR" altLang="en-US" sz="1600" dirty="0"/>
              <a:t>영상 데이터 셋은 </a:t>
            </a:r>
            <a:r>
              <a:rPr lang="en-US" altLang="ko-KR" sz="1600" dirty="0"/>
              <a:t>11.4GB</a:t>
            </a:r>
            <a:r>
              <a:rPr lang="ko-KR" altLang="en-US" sz="1600" dirty="0"/>
              <a:t>로 </a:t>
            </a:r>
            <a:r>
              <a:rPr lang="en-US" altLang="ko-KR" sz="1600" dirty="0" err="1"/>
              <a:t>github</a:t>
            </a:r>
            <a:r>
              <a:rPr lang="ko-KR" altLang="en-US" sz="1600" dirty="0"/>
              <a:t>에 올리지 않았음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8AE699-30D3-456C-B891-91C54F939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24" y="2055813"/>
            <a:ext cx="7738876" cy="420791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48DD13-8E21-4297-8457-DBC185859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34D900-0240-4A20-BB3D-F3B7D6F1C89F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5/20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4E98C3-0852-EE4B-B592-8EF522CCE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4" y="2844188"/>
            <a:ext cx="7315200" cy="736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8A8ABB-4511-1342-BFED-C80F2FE9F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491" y="3311577"/>
            <a:ext cx="7289800" cy="736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E02ABB-034F-2846-B449-E7355D76D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0" y="3773792"/>
            <a:ext cx="7327900" cy="711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A2F368-A7F7-3D47-AB00-96D42959A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091" y="4234848"/>
            <a:ext cx="7327900" cy="736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16B8534-82F0-3C45-B3F6-945FE32EA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623" y="4717296"/>
            <a:ext cx="7302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78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데이터셋 </a:t>
            </a:r>
            <a:r>
              <a:rPr lang="en-US" altLang="ko-KR" sz="3600" dirty="0"/>
              <a:t>- </a:t>
            </a:r>
            <a:r>
              <a:rPr lang="ko-KR" altLang="en-US" sz="3600" dirty="0" err="1"/>
              <a:t>전처리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93077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400" dirty="0"/>
              <a:t>원본 영상을 그대로 학습했을 때 </a:t>
            </a:r>
            <a:r>
              <a:rPr lang="ko-KR" altLang="en-US" sz="2400" dirty="0" err="1"/>
              <a:t>시계열이</a:t>
            </a:r>
            <a:r>
              <a:rPr lang="ko-KR" altLang="en-US" sz="2400" dirty="0"/>
              <a:t> 길어져</a:t>
            </a:r>
            <a:br>
              <a:rPr lang="en-US" altLang="ko-KR" sz="2400" dirty="0"/>
            </a:br>
            <a:r>
              <a:rPr lang="ko-KR" altLang="en-US" sz="2400" dirty="0"/>
              <a:t>장기 의존성 문제가 발생하여 정확도가 </a:t>
            </a:r>
            <a:r>
              <a:rPr lang="en-US" altLang="ko-KR" sz="2400" dirty="0"/>
              <a:t>1/6</a:t>
            </a:r>
            <a:r>
              <a:rPr lang="ko-KR" altLang="en-US" sz="2400" dirty="0"/>
              <a:t>까지 낮아짐</a:t>
            </a:r>
            <a:endParaRPr lang="en-US" altLang="ko-KR" sz="2400" dirty="0"/>
          </a:p>
          <a:p>
            <a:pPr lvl="1"/>
            <a:r>
              <a:rPr lang="ko-KR" altLang="en-US" dirty="0"/>
              <a:t>해결법</a:t>
            </a:r>
            <a:endParaRPr lang="en-US" altLang="ko-KR" dirty="0"/>
          </a:p>
          <a:p>
            <a:pPr lvl="2"/>
            <a:r>
              <a:rPr lang="ko-KR" altLang="en-US" dirty="0"/>
              <a:t>각 영상을 </a:t>
            </a:r>
            <a:r>
              <a:rPr lang="en-US" altLang="ko-KR" dirty="0"/>
              <a:t>10</a:t>
            </a:r>
            <a:r>
              <a:rPr lang="ko-KR" altLang="en-US" dirty="0"/>
              <a:t>초 단위로 자르기</a:t>
            </a:r>
            <a:r>
              <a:rPr lang="en-US" altLang="ko-KR" dirty="0"/>
              <a:t> (</a:t>
            </a:r>
            <a:r>
              <a:rPr lang="en-US" altLang="ko-KR" dirty="0" err="1"/>
              <a:t>ffmpeg</a:t>
            </a:r>
            <a:r>
              <a:rPr lang="en-US" altLang="ko-KR" dirty="0"/>
              <a:t>),</a:t>
            </a:r>
            <a:br>
              <a:rPr lang="en-US" altLang="ko-KR" dirty="0"/>
            </a:br>
            <a:r>
              <a:rPr lang="ko-KR" altLang="en-US" dirty="0" err="1"/>
              <a:t>인트로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아웃트로</a:t>
            </a:r>
            <a:r>
              <a:rPr lang="ko-KR" altLang="en-US" dirty="0"/>
              <a:t> 각 </a:t>
            </a:r>
            <a:r>
              <a:rPr lang="en-US" altLang="ko-KR" dirty="0"/>
              <a:t>20</a:t>
            </a:r>
            <a:r>
              <a:rPr lang="ko-KR" altLang="en-US" dirty="0"/>
              <a:t>초는 영상의 </a:t>
            </a:r>
            <a:br>
              <a:rPr lang="en-US" altLang="ko-KR" dirty="0"/>
            </a:br>
            <a:r>
              <a:rPr lang="ko-KR" altLang="en-US" dirty="0"/>
              <a:t>내용과 무관할 수 있으므로 제거</a:t>
            </a:r>
            <a:endParaRPr lang="en-US" altLang="ko-KR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영상 전체 </a:t>
            </a:r>
            <a:r>
              <a:rPr lang="en-US" altLang="ko-KR" sz="2400" dirty="0"/>
              <a:t>16264</a:t>
            </a:r>
            <a:r>
              <a:rPr lang="ko-KR" altLang="en-US" sz="2400" dirty="0"/>
              <a:t>개</a:t>
            </a:r>
            <a:r>
              <a:rPr lang="en-US" altLang="ko-KR" sz="2400" dirty="0"/>
              <a:t>, train</a:t>
            </a:r>
            <a:r>
              <a:rPr lang="ko-KR" altLang="en-US" sz="2400" dirty="0"/>
              <a:t> </a:t>
            </a:r>
            <a:r>
              <a:rPr lang="en-US" altLang="ko-KR" sz="2400" dirty="0"/>
              <a:t>60% /</a:t>
            </a:r>
            <a:r>
              <a:rPr lang="ko-KR" altLang="en-US" sz="2400" dirty="0"/>
              <a:t> </a:t>
            </a:r>
            <a:r>
              <a:rPr lang="en-US" altLang="ko-KR" sz="2400" dirty="0" err="1"/>
              <a:t>val</a:t>
            </a:r>
            <a:r>
              <a:rPr lang="ko-KR" altLang="en-US" sz="2400" dirty="0"/>
              <a:t> </a:t>
            </a:r>
            <a:r>
              <a:rPr lang="en-US" altLang="ko-KR" sz="2400" dirty="0"/>
              <a:t>20% /</a:t>
            </a:r>
            <a:r>
              <a:rPr lang="ko-KR" altLang="en-US" sz="2400" dirty="0"/>
              <a:t> </a:t>
            </a:r>
            <a:r>
              <a:rPr lang="en-US" altLang="ko-KR" sz="2400" dirty="0"/>
              <a:t>test</a:t>
            </a:r>
            <a:r>
              <a:rPr lang="ko-KR" altLang="en-US" sz="2400" dirty="0"/>
              <a:t> </a:t>
            </a:r>
            <a:r>
              <a:rPr lang="en-US" altLang="ko-KR" sz="2400" dirty="0"/>
              <a:t>20%</a:t>
            </a:r>
            <a:br>
              <a:rPr lang="en-US" altLang="ko-KR" sz="2400" dirty="0"/>
            </a:br>
            <a:r>
              <a:rPr lang="en-US" altLang="ko-KR" sz="2400" dirty="0"/>
              <a:t>10</a:t>
            </a:r>
            <a:r>
              <a:rPr lang="ko-KR" altLang="en-US" sz="2400" dirty="0"/>
              <a:t>초 길이</a:t>
            </a:r>
            <a:r>
              <a:rPr lang="en-US" altLang="ko-KR" sz="2400" dirty="0"/>
              <a:t>		9760</a:t>
            </a:r>
            <a:r>
              <a:rPr lang="ko-KR" altLang="en-US" sz="2400" dirty="0"/>
              <a:t>개</a:t>
            </a:r>
            <a:r>
              <a:rPr lang="en-US" altLang="ko-KR" sz="2400" dirty="0"/>
              <a:t>	    / 3252</a:t>
            </a:r>
            <a:r>
              <a:rPr lang="ko-KR" altLang="en-US" sz="2400" dirty="0"/>
              <a:t>개</a:t>
            </a:r>
            <a:r>
              <a:rPr lang="en-US" altLang="ko-KR" sz="2400" dirty="0"/>
              <a:t>  / 3252</a:t>
            </a:r>
            <a:r>
              <a:rPr lang="ko-KR" altLang="en-US" sz="2400" dirty="0"/>
              <a:t>개</a:t>
            </a:r>
            <a:endParaRPr lang="en-US" altLang="ko-KR" sz="2400" dirty="0"/>
          </a:p>
          <a:p>
            <a:r>
              <a:rPr lang="en-US" altLang="ko-KR" sz="1700" dirty="0"/>
              <a:t>train/</a:t>
            </a:r>
            <a:r>
              <a:rPr lang="en-US" altLang="ko-KR" sz="1700" dirty="0" err="1"/>
              <a:t>val</a:t>
            </a:r>
            <a:r>
              <a:rPr lang="en-US" altLang="ko-KR" sz="1700" dirty="0"/>
              <a:t>/test : github.com/Yonghyeon-Choi/DL-project/blob/main/00_preprocessing/train.6test.2val.2.txt</a:t>
            </a:r>
          </a:p>
          <a:p>
            <a:r>
              <a:rPr lang="ko-KR" altLang="en-US" sz="1700" dirty="0" err="1"/>
              <a:t>전처리</a:t>
            </a:r>
            <a:r>
              <a:rPr lang="ko-KR" altLang="en-US" sz="1700" dirty="0"/>
              <a:t> </a:t>
            </a:r>
            <a:r>
              <a:rPr lang="en-US" altLang="ko-KR" sz="1700" dirty="0"/>
              <a:t>: github.com/Yonghyeon-Choi/DL-project/blob/main/00_preprocessing/split.py</a:t>
            </a:r>
            <a:endParaRPr lang="ko-KR" altLang="en-US" sz="17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CC0550-3D49-4E94-8B0A-4C6166331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69" y="3306344"/>
            <a:ext cx="3086531" cy="14861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8C052B-AD46-43C3-BF03-422539ECF8F5}"/>
              </a:ext>
            </a:extLst>
          </p:cNvPr>
          <p:cNvSpPr txBox="1"/>
          <p:nvPr/>
        </p:nvSpPr>
        <p:spPr>
          <a:xfrm>
            <a:off x="4784134" y="3202944"/>
            <a:ext cx="2618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좋아요와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구독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알림 설정까지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47D242E-E8D7-43D9-97D2-F2DCE631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985733-E389-47B2-A456-2ED5758A9870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6/20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  <p:pic>
        <p:nvPicPr>
          <p:cNvPr id="6" name="그림 5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F56C65E9-E6E9-3245-9D08-1D72E0FF1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730" y="2142018"/>
            <a:ext cx="3702075" cy="277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84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CNN – InceptionV3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</a:t>
            </a:r>
            <a:r>
              <a:rPr lang="en-US" altLang="ko-KR" sz="1600" dirty="0" err="1"/>
              <a:t>video_classification</a:t>
            </a:r>
            <a:r>
              <a:rPr lang="en-US" altLang="ko-KR" sz="1600" dirty="0"/>
              <a:t>/</a:t>
            </a:r>
          </a:p>
          <a:p>
            <a:r>
              <a:rPr lang="ko-KR" altLang="en-US" sz="1600" dirty="0"/>
              <a:t>사용 </a:t>
            </a:r>
            <a:r>
              <a:rPr lang="en-US" altLang="ko-KR" sz="1600" dirty="0"/>
              <a:t>CNN </a:t>
            </a:r>
            <a:r>
              <a:rPr lang="ko-KR" altLang="en-US" sz="1600" dirty="0"/>
              <a:t>모델 </a:t>
            </a:r>
            <a:r>
              <a:rPr lang="en-US" altLang="ko-KR" sz="1600" dirty="0"/>
              <a:t>: github.com/Yonghyeon-Choi/DL-project/blob/main/01_model/cnn_model_plot.py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F79104-4098-4ABD-AEBC-84700E687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63" y="1885950"/>
            <a:ext cx="3867333" cy="3086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DF2475-E4A0-440E-A310-46A5AF8C9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459" y="1562100"/>
            <a:ext cx="5480478" cy="21319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EA137B-73F9-4E62-8BEC-04AF86D43B2A}"/>
              </a:ext>
            </a:extLst>
          </p:cNvPr>
          <p:cNvSpPr txBox="1"/>
          <p:nvPr/>
        </p:nvSpPr>
        <p:spPr>
          <a:xfrm>
            <a:off x="5302054" y="3466494"/>
            <a:ext cx="56412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이미지 출처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4"/>
              </a:rPr>
              <a:t>https://paperswithcode.com/method/inception-v3</a:t>
            </a:r>
            <a:endParaRPr lang="en-US" altLang="ko-KR" sz="1100" dirty="0"/>
          </a:p>
          <a:p>
            <a:r>
              <a:rPr lang="ko-KR" altLang="en-US" sz="1100" dirty="0"/>
              <a:t>논문 </a:t>
            </a:r>
            <a:r>
              <a:rPr lang="en-US" altLang="ko-KR" sz="1100" dirty="0"/>
              <a:t>: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Cornell University - Rethinking the Inception Architecture for Computer Vision</a:t>
            </a:r>
            <a:endParaRPr lang="ko-KR" altLang="en-US" sz="1100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09E08124-DB07-4309-A7DF-611057B87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568DF9-C84C-463D-ABB8-A78EFC8CEE86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7/20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3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1F40E32-AFA4-4F05-B6F1-2B2B742D1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63" y="1530350"/>
            <a:ext cx="3873625" cy="40830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RNN – GRU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</a:t>
            </a:r>
            <a:r>
              <a:rPr lang="en-US" altLang="ko-KR" sz="1600" dirty="0" err="1"/>
              <a:t>video_classification</a:t>
            </a:r>
            <a:r>
              <a:rPr lang="en-US" altLang="ko-KR" sz="1600" dirty="0"/>
              <a:t>/</a:t>
            </a:r>
          </a:p>
          <a:p>
            <a:r>
              <a:rPr lang="ko-KR" altLang="en-US" sz="1600" dirty="0"/>
              <a:t>사용 </a:t>
            </a:r>
            <a:r>
              <a:rPr lang="en-US" altLang="ko-KR" sz="1600" dirty="0"/>
              <a:t>RNN </a:t>
            </a:r>
            <a:r>
              <a:rPr lang="ko-KR" altLang="en-US" sz="1600" dirty="0"/>
              <a:t>모델 </a:t>
            </a:r>
            <a:r>
              <a:rPr lang="en-US" altLang="ko-KR" sz="1600" dirty="0"/>
              <a:t>: github.com/Yonghyeon-Choi/DL-project/blob/main/01_model/rnn_model_plot.py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70E678AB-9008-4366-956A-DA0EC406E0D6}"/>
              </a:ext>
            </a:extLst>
          </p:cNvPr>
          <p:cNvCxnSpPr>
            <a:cxnSpLocks/>
          </p:cNvCxnSpPr>
          <p:nvPr/>
        </p:nvCxnSpPr>
        <p:spPr>
          <a:xfrm rot="10800000">
            <a:off x="4140200" y="1930400"/>
            <a:ext cx="1955800" cy="431800"/>
          </a:xfrm>
          <a:prstGeom prst="curvedConnector3">
            <a:avLst>
              <a:gd name="adj1" fmla="val 100649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3CC248B-264D-4D89-BFFD-58591177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0" y="2055813"/>
            <a:ext cx="5280524" cy="6441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1C06DE8-C9BB-4AA6-8377-F22CC6911079}"/>
              </a:ext>
            </a:extLst>
          </p:cNvPr>
          <p:cNvSpPr txBox="1"/>
          <p:nvPr/>
        </p:nvSpPr>
        <p:spPr>
          <a:xfrm>
            <a:off x="6493508" y="2694570"/>
            <a:ext cx="4095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https://keras.io/api/layers/recurrent_layers/gru/</a:t>
            </a:r>
            <a:endParaRPr lang="ko-KR" altLang="en-US" sz="1100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4237C140-C5A1-4AC4-ADF8-2CD8B10C4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3F498-8907-4767-A9B3-204944B7EB04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8/20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33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</a:t>
            </a:r>
            <a:r>
              <a:rPr lang="en-US" altLang="ko-KR" sz="1600" dirty="0" err="1"/>
              <a:t>video_classification</a:t>
            </a:r>
            <a:r>
              <a:rPr lang="en-US" altLang="ko-KR" sz="1600" dirty="0"/>
              <a:t>/</a:t>
            </a:r>
          </a:p>
          <a:p>
            <a:r>
              <a:rPr lang="ko-KR" altLang="en-US" sz="1600" dirty="0"/>
              <a:t>프로젝트 코드 </a:t>
            </a:r>
            <a:r>
              <a:rPr lang="en-US" altLang="ko-KR" sz="1600" dirty="0"/>
              <a:t>: github.com/Yonghyeon-Choi/DL-project/blob/main/video_classification.py</a:t>
            </a:r>
            <a:endParaRPr lang="ko-KR" altLang="en-US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/>
              <a:t>하이퍼</a:t>
            </a:r>
            <a:r>
              <a:rPr lang="ko-KR" altLang="en-US" sz="3600" dirty="0"/>
              <a:t> 파라미터 및 추가 사항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340BFB-CC64-4FDD-9F5A-C27BCE6EA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72" y="1446066"/>
            <a:ext cx="2259128" cy="2859821"/>
          </a:xfrm>
          <a:prstGeom prst="rect">
            <a:avLst/>
          </a:prstGeom>
        </p:spPr>
      </p:pic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47D0097F-3832-41D5-98EF-5D9FFD0996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1562100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875EE2-A259-420A-8819-293F715252BE}"/>
              </a:ext>
            </a:extLst>
          </p:cNvPr>
          <p:cNvSpPr txBox="1"/>
          <p:nvPr/>
        </p:nvSpPr>
        <p:spPr>
          <a:xfrm>
            <a:off x="4508500" y="1321356"/>
            <a:ext cx="513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옵티마이저</a:t>
            </a:r>
            <a:r>
              <a:rPr lang="ko-KR" altLang="en-US" dirty="0"/>
              <a:t> </a:t>
            </a:r>
            <a:r>
              <a:rPr lang="en-US" altLang="ko-KR" dirty="0"/>
              <a:t>Adam</a:t>
            </a:r>
            <a:r>
              <a:rPr lang="ko-KR" altLang="en-US" dirty="0"/>
              <a:t>의 가장 좋다고 알려진 </a:t>
            </a:r>
            <a:r>
              <a:rPr lang="ko-KR" altLang="en-US" dirty="0" err="1"/>
              <a:t>학습률</a:t>
            </a:r>
            <a:endParaRPr lang="ko-KR" altLang="en-US" dirty="0"/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07C294BA-C04F-4520-AF03-5AB48F7D43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1823482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16C44D-DA6F-42F1-A2D1-9E46D8637ED7}"/>
              </a:ext>
            </a:extLst>
          </p:cNvPr>
          <p:cNvSpPr txBox="1"/>
          <p:nvPr/>
        </p:nvSpPr>
        <p:spPr>
          <a:xfrm>
            <a:off x="4508500" y="1656836"/>
            <a:ext cx="733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32, 64, 128, 256 </a:t>
            </a:r>
            <a:r>
              <a:rPr lang="ko-KR" altLang="en-US" dirty="0"/>
              <a:t>중 결과 가장 좋은 </a:t>
            </a:r>
            <a:r>
              <a:rPr lang="en-US" altLang="ko-KR" dirty="0"/>
              <a:t>64, </a:t>
            </a:r>
            <a:r>
              <a:rPr lang="ko-KR" altLang="en-US" dirty="0"/>
              <a:t>예제에서는 </a:t>
            </a:r>
            <a:r>
              <a:rPr lang="en-US" altLang="ko-KR" dirty="0"/>
              <a:t>default</a:t>
            </a:r>
            <a:r>
              <a:rPr lang="ko-KR" altLang="en-US" dirty="0"/>
              <a:t>값 </a:t>
            </a:r>
            <a:r>
              <a:rPr lang="en-US" altLang="ko-KR" dirty="0"/>
              <a:t>32 </a:t>
            </a:r>
            <a:r>
              <a:rPr lang="ko-KR" altLang="en-US" dirty="0"/>
              <a:t>지정</a:t>
            </a:r>
          </a:p>
        </p:txBody>
      </p: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EF97E1E4-F27E-4571-8C2F-73CFA46EBB5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2114807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33B9BC-97BB-43A7-AC0E-481791460439}"/>
              </a:ext>
            </a:extLst>
          </p:cNvPr>
          <p:cNvSpPr txBox="1"/>
          <p:nvPr/>
        </p:nvSpPr>
        <p:spPr>
          <a:xfrm>
            <a:off x="4508500" y="1948163"/>
            <a:ext cx="662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EarlyStopping</a:t>
            </a:r>
            <a:r>
              <a:rPr lang="en-US" altLang="ko-KR" dirty="0"/>
              <a:t> </a:t>
            </a:r>
            <a:r>
              <a:rPr lang="ko-KR" altLang="en-US" dirty="0" err="1"/>
              <a:t>콜백</a:t>
            </a:r>
            <a:r>
              <a:rPr lang="ko-KR" altLang="en-US" dirty="0"/>
              <a:t> 적용으로 </a:t>
            </a:r>
            <a:r>
              <a:rPr lang="en-US" altLang="ko-KR" dirty="0"/>
              <a:t>10~15 </a:t>
            </a:r>
            <a:r>
              <a:rPr lang="ko-KR" altLang="en-US" dirty="0"/>
              <a:t>정도</a:t>
            </a:r>
            <a:r>
              <a:rPr lang="en-US" altLang="ko-KR" dirty="0"/>
              <a:t>, </a:t>
            </a:r>
            <a:r>
              <a:rPr lang="ko-KR" altLang="en-US" dirty="0"/>
              <a:t>예제에서는 </a:t>
            </a:r>
            <a:r>
              <a:rPr lang="en-US" altLang="ko-KR" dirty="0"/>
              <a:t>10 </a:t>
            </a:r>
            <a:r>
              <a:rPr lang="ko-KR" altLang="en-US" dirty="0"/>
              <a:t>지정</a:t>
            </a: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FBD6477E-5F9B-4E5C-933F-D396EBD19CD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2598178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CF4A9B-3941-4479-B620-EEECC01F3B46}"/>
              </a:ext>
            </a:extLst>
          </p:cNvPr>
          <p:cNvSpPr txBox="1"/>
          <p:nvPr/>
        </p:nvSpPr>
        <p:spPr>
          <a:xfrm>
            <a:off x="4508500" y="2431534"/>
            <a:ext cx="497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640*360 </a:t>
            </a:r>
            <a:r>
              <a:rPr lang="ko-KR" altLang="en-US" dirty="0"/>
              <a:t>크기의 영상을 </a:t>
            </a:r>
            <a:r>
              <a:rPr lang="en-US" altLang="ko-KR" dirty="0"/>
              <a:t>299*299 </a:t>
            </a:r>
            <a:r>
              <a:rPr lang="ko-KR" altLang="en-US" dirty="0"/>
              <a:t>크기로 </a:t>
            </a:r>
            <a:r>
              <a:rPr lang="en-US" altLang="ko-KR" dirty="0"/>
              <a:t>resize</a:t>
            </a:r>
            <a:endParaRPr lang="ko-KR" altLang="en-US" dirty="0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8E00C0AE-E779-4082-9B34-210F1F00D09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2889503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D8D7B31-DEF4-47E5-B8E2-D08A017042E5}"/>
              </a:ext>
            </a:extLst>
          </p:cNvPr>
          <p:cNvSpPr txBox="1"/>
          <p:nvPr/>
        </p:nvSpPr>
        <p:spPr>
          <a:xfrm>
            <a:off x="4508500" y="2722859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초 길이 영상</a:t>
            </a:r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233EC9A7-75CD-4122-B4C8-52FD5056A9F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3156206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56F0979-3044-4DE6-851C-06F2668E1315}"/>
              </a:ext>
            </a:extLst>
          </p:cNvPr>
          <p:cNvSpPr txBox="1"/>
          <p:nvPr/>
        </p:nvSpPr>
        <p:spPr>
          <a:xfrm>
            <a:off x="4508500" y="2989562"/>
            <a:ext cx="627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InceptionV3</a:t>
            </a:r>
            <a:r>
              <a:rPr lang="ko-KR" altLang="en-US" dirty="0"/>
              <a:t>에서 초당 프레임 </a:t>
            </a:r>
            <a:r>
              <a:rPr lang="en-US" altLang="ko-KR" dirty="0"/>
              <a:t>2D</a:t>
            </a:r>
            <a:r>
              <a:rPr lang="ko-KR" altLang="en-US" dirty="0"/>
              <a:t>를 </a:t>
            </a:r>
            <a:r>
              <a:rPr lang="en-US" altLang="ko-KR" dirty="0"/>
              <a:t>1D</a:t>
            </a:r>
            <a:r>
              <a:rPr lang="ko-KR" altLang="en-US" dirty="0"/>
              <a:t>로 직렬화 할 사이즈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1B6C5A-CF52-437E-A7A2-721374DDD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062" y="3458953"/>
            <a:ext cx="4424637" cy="2121254"/>
          </a:xfrm>
          <a:prstGeom prst="rect">
            <a:avLst/>
          </a:prstGeom>
        </p:spPr>
      </p:pic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6B718FAF-68C0-4969-AA6C-926B7EFAD640}"/>
              </a:ext>
            </a:extLst>
          </p:cNvPr>
          <p:cNvCxnSpPr>
            <a:cxnSpLocks/>
          </p:cNvCxnSpPr>
          <p:nvPr/>
        </p:nvCxnSpPr>
        <p:spPr>
          <a:xfrm flipV="1">
            <a:off x="5499100" y="4184350"/>
            <a:ext cx="756962" cy="53395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DCCA705-7345-4BCC-88ED-5C4F88CE3C25}"/>
              </a:ext>
            </a:extLst>
          </p:cNvPr>
          <p:cNvSpPr txBox="1"/>
          <p:nvPr/>
        </p:nvSpPr>
        <p:spPr>
          <a:xfrm>
            <a:off x="685800" y="4399727"/>
            <a:ext cx="4813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예제에서는 </a:t>
            </a:r>
            <a:r>
              <a:rPr lang="en-US" altLang="ko-KR" dirty="0" err="1"/>
              <a:t>validation_split</a:t>
            </a:r>
            <a:r>
              <a:rPr lang="en-US" altLang="ko-KR" dirty="0"/>
              <a:t> </a:t>
            </a:r>
            <a:r>
              <a:rPr lang="ko-KR" altLang="en-US" dirty="0"/>
              <a:t>인수를 써 </a:t>
            </a:r>
            <a:br>
              <a:rPr lang="en-US" altLang="ko-KR" dirty="0"/>
            </a:br>
            <a:r>
              <a:rPr lang="en-US" altLang="ko-KR" dirty="0"/>
              <a:t>train </a:t>
            </a:r>
            <a:r>
              <a:rPr lang="ko-KR" altLang="en-US" dirty="0"/>
              <a:t>데이터의 </a:t>
            </a:r>
            <a:r>
              <a:rPr lang="en-US" altLang="ko-KR" dirty="0"/>
              <a:t>0.3</a:t>
            </a:r>
            <a:r>
              <a:rPr lang="ko-KR" altLang="en-US" dirty="0"/>
              <a:t>을 </a:t>
            </a:r>
            <a:r>
              <a:rPr lang="en-US" altLang="ko-KR" dirty="0"/>
              <a:t>validation set</a:t>
            </a:r>
            <a:r>
              <a:rPr lang="ko-KR" altLang="en-US" dirty="0"/>
              <a:t>으로 </a:t>
            </a:r>
            <a:br>
              <a:rPr lang="en-US" altLang="ko-KR" dirty="0"/>
            </a:br>
            <a:r>
              <a:rPr lang="ko-KR" altLang="en-US" dirty="0"/>
              <a:t>사용하였으나 과대적합 방지 위해 따로 지정</a:t>
            </a:r>
          </a:p>
        </p:txBody>
      </p:sp>
      <p:sp>
        <p:nvSpPr>
          <p:cNvPr id="33" name="바닥글 개체 틀 32">
            <a:extLst>
              <a:ext uri="{FF2B5EF4-FFF2-40B4-BE49-F238E27FC236}">
                <a16:creationId xmlns:a16="http://schemas.microsoft.com/office/drawing/2014/main" id="{740BA19D-D16E-43B1-8551-41F327023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150229-BEE8-4CE7-AACC-C74405472DC5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9/20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127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1397</Words>
  <Application>Microsoft Macintosh PowerPoint</Application>
  <PresentationFormat>와이드스크린</PresentationFormat>
  <Paragraphs>298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유투브 영상 카테고리 분류</vt:lpstr>
      <vt:lpstr>목차</vt:lpstr>
      <vt:lpstr>주제</vt:lpstr>
      <vt:lpstr>결과</vt:lpstr>
      <vt:lpstr>데이터셋</vt:lpstr>
      <vt:lpstr>데이터셋 - 전처리</vt:lpstr>
      <vt:lpstr>CNN – InceptionV3</vt:lpstr>
      <vt:lpstr>RNN – GRU</vt:lpstr>
      <vt:lpstr>하이퍼 파라미터 및 추가 사항</vt:lpstr>
      <vt:lpstr>하이퍼 파라미터 및 추가 사항</vt:lpstr>
      <vt:lpstr>결과 분석 – History 그래프</vt:lpstr>
      <vt:lpstr>결과 분석 – History 그래프</vt:lpstr>
      <vt:lpstr>결과 분석 – History 그래프</vt:lpstr>
      <vt:lpstr>결과 분석</vt:lpstr>
      <vt:lpstr>결과 분석 – Best case</vt:lpstr>
      <vt:lpstr>결과 분석 – Worst case</vt:lpstr>
      <vt:lpstr>결과 분석</vt:lpstr>
      <vt:lpstr>결과 분석 – Heatmap – Best case</vt:lpstr>
      <vt:lpstr>결과 분석 – Heatmap – Worst case</vt:lpstr>
      <vt:lpstr>결과 분석 – Heatmap</vt:lpstr>
      <vt:lpstr>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유투브 영상 카테고리 분류</dc:title>
  <dc:creator>최용현</dc:creator>
  <cp:lastModifiedBy>최용현</cp:lastModifiedBy>
  <cp:revision>10</cp:revision>
  <dcterms:created xsi:type="dcterms:W3CDTF">2021-12-04T10:02:00Z</dcterms:created>
  <dcterms:modified xsi:type="dcterms:W3CDTF">2021-12-05T13:06:50Z</dcterms:modified>
</cp:coreProperties>
</file>